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6" r:id="rId2"/>
    <p:sldId id="257" r:id="rId3"/>
    <p:sldId id="258" r:id="rId4"/>
    <p:sldId id="280" r:id="rId5"/>
    <p:sldId id="281" r:id="rId6"/>
    <p:sldId id="277" r:id="rId7"/>
    <p:sldId id="275" r:id="rId8"/>
    <p:sldId id="260" r:id="rId9"/>
    <p:sldId id="261" r:id="rId10"/>
    <p:sldId id="271" r:id="rId11"/>
    <p:sldId id="270" r:id="rId12"/>
    <p:sldId id="292" r:id="rId13"/>
    <p:sldId id="272" r:id="rId14"/>
    <p:sldId id="300" r:id="rId15"/>
    <p:sldId id="301" r:id="rId16"/>
    <p:sldId id="298" r:id="rId17"/>
    <p:sldId id="294" r:id="rId18"/>
    <p:sldId id="302" r:id="rId19"/>
    <p:sldId id="290" r:id="rId20"/>
    <p:sldId id="306" r:id="rId21"/>
    <p:sldId id="263" r:id="rId22"/>
    <p:sldId id="273" r:id="rId23"/>
    <p:sldId id="289" r:id="rId24"/>
    <p:sldId id="303" r:id="rId25"/>
    <p:sldId id="304" r:id="rId26"/>
    <p:sldId id="305" r:id="rId27"/>
    <p:sldId id="295" r:id="rId28"/>
    <p:sldId id="297" r:id="rId29"/>
    <p:sldId id="299" r:id="rId30"/>
    <p:sldId id="265" r:id="rId31"/>
    <p:sldId id="266" r:id="rId32"/>
    <p:sldId id="268" r:id="rId33"/>
    <p:sldId id="278" r:id="rId34"/>
    <p:sldId id="307" r:id="rId35"/>
    <p:sldId id="288" r:id="rId36"/>
    <p:sldId id="279" r:id="rId37"/>
    <p:sldId id="267" r:id="rId38"/>
  </p:sldIdLst>
  <p:sldSz cx="12192000" cy="6858000"/>
  <p:notesSz cx="6888163" cy="100203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E5A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1" d="100"/>
          <a:sy n="71" d="100"/>
        </p:scale>
        <p:origin x="1109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5C645-8941-4ED4-8DD2-5CDC1A45F0F2}" type="datetimeFigureOut">
              <a:rPr lang="ru-RU" smtClean="0"/>
              <a:t>26.12.2021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F92E5-557A-45FF-A42B-22E86110D5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320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5C645-8941-4ED4-8DD2-5CDC1A45F0F2}" type="datetimeFigureOut">
              <a:rPr lang="ru-RU" smtClean="0"/>
              <a:t>26.12.2021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F92E5-557A-45FF-A42B-22E86110D5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66046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5C645-8941-4ED4-8DD2-5CDC1A45F0F2}" type="datetimeFigureOut">
              <a:rPr lang="ru-RU" smtClean="0"/>
              <a:t>26.12.2021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F92E5-557A-45FF-A42B-22E86110D5A5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487206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5C645-8941-4ED4-8DD2-5CDC1A45F0F2}" type="datetimeFigureOut">
              <a:rPr lang="ru-RU" smtClean="0"/>
              <a:t>26.12.2021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F92E5-557A-45FF-A42B-22E86110D5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45292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5C645-8941-4ED4-8DD2-5CDC1A45F0F2}" type="datetimeFigureOut">
              <a:rPr lang="ru-RU" smtClean="0"/>
              <a:t>26.12.2021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F92E5-557A-45FF-A42B-22E86110D5A5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797126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5C645-8941-4ED4-8DD2-5CDC1A45F0F2}" type="datetimeFigureOut">
              <a:rPr lang="ru-RU" smtClean="0"/>
              <a:t>26.12.2021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F92E5-557A-45FF-A42B-22E86110D5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43275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5C645-8941-4ED4-8DD2-5CDC1A45F0F2}" type="datetimeFigureOut">
              <a:rPr lang="ru-RU" smtClean="0"/>
              <a:t>26.12.2021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F92E5-557A-45FF-A42B-22E86110D5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49709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5C645-8941-4ED4-8DD2-5CDC1A45F0F2}" type="datetimeFigureOut">
              <a:rPr lang="ru-RU" smtClean="0"/>
              <a:t>26.12.2021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F92E5-557A-45FF-A42B-22E86110D5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24507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5C645-8941-4ED4-8DD2-5CDC1A45F0F2}" type="datetimeFigureOut">
              <a:rPr lang="ru-RU" smtClean="0"/>
              <a:t>26.12.2021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F92E5-557A-45FF-A42B-22E86110D5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67881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5C645-8941-4ED4-8DD2-5CDC1A45F0F2}" type="datetimeFigureOut">
              <a:rPr lang="ru-RU" smtClean="0"/>
              <a:t>26.12.2021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F92E5-557A-45FF-A42B-22E86110D5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37061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5C645-8941-4ED4-8DD2-5CDC1A45F0F2}" type="datetimeFigureOut">
              <a:rPr lang="ru-RU" smtClean="0"/>
              <a:t>26.12.2021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F92E5-557A-45FF-A42B-22E86110D5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17783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5C645-8941-4ED4-8DD2-5CDC1A45F0F2}" type="datetimeFigureOut">
              <a:rPr lang="ru-RU" smtClean="0"/>
              <a:t>26.12.2021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F92E5-557A-45FF-A42B-22E86110D5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35215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5C645-8941-4ED4-8DD2-5CDC1A45F0F2}" type="datetimeFigureOut">
              <a:rPr lang="ru-RU" smtClean="0"/>
              <a:t>26.12.2021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F92E5-557A-45FF-A42B-22E86110D5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27275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5C645-8941-4ED4-8DD2-5CDC1A45F0F2}" type="datetimeFigureOut">
              <a:rPr lang="ru-RU" smtClean="0"/>
              <a:t>26.12.2021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F92E5-557A-45FF-A42B-22E86110D5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76579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5C645-8941-4ED4-8DD2-5CDC1A45F0F2}" type="datetimeFigureOut">
              <a:rPr lang="ru-RU" smtClean="0"/>
              <a:t>26.12.2021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F92E5-557A-45FF-A42B-22E86110D5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14119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F92E5-557A-45FF-A42B-22E86110D5A5}" type="slidenum">
              <a:rPr lang="ru-RU" smtClean="0"/>
              <a:t>‹#›</a:t>
            </a:fld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5C645-8941-4ED4-8DD2-5CDC1A45F0F2}" type="datetimeFigureOut">
              <a:rPr lang="ru-RU" smtClean="0"/>
              <a:t>26.12.2021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801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E5C645-8941-4ED4-8DD2-5CDC1A45F0F2}" type="datetimeFigureOut">
              <a:rPr lang="ru-RU" smtClean="0"/>
              <a:t>26.12.2021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B90F92E5-557A-45FF-A42B-22E86110D5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13791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  <p:sldLayoutId id="2147483804" r:id="rId12"/>
    <p:sldLayoutId id="2147483805" r:id="rId13"/>
    <p:sldLayoutId id="2147483806" r:id="rId14"/>
    <p:sldLayoutId id="2147483807" r:id="rId15"/>
    <p:sldLayoutId id="214748380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edsooo.ru/" TargetMode="Externa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hyperlink" Target="https://rg.ru/2021/07/12/chemu-budut-uchit-v-shkole-s-1-sentiabria-2022-goda.html" TargetMode="External"/><Relationship Id="rId3" Type="http://schemas.openxmlformats.org/officeDocument/2006/relationships/hyperlink" Target="https://fgos.ru/" TargetMode="External"/><Relationship Id="rId7" Type="http://schemas.openxmlformats.org/officeDocument/2006/relationships/hyperlink" Target="https://externat.foxford.ru/polezno-znat/fgos-2020" TargetMode="External"/><Relationship Id="rId2" Type="http://schemas.openxmlformats.org/officeDocument/2006/relationships/hyperlink" Target="http://publication.pravo.gov.ru/Document/View/0001202107050027?index=0&amp;rangeSize=1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edu53.ru/np-includes/upload/2021/09/21/16562.pdf" TargetMode="External"/><Relationship Id="rId5" Type="http://schemas.openxmlformats.org/officeDocument/2006/relationships/hyperlink" Target="https://edu.gov.ru/" TargetMode="External"/><Relationship Id="rId10" Type="http://schemas.openxmlformats.org/officeDocument/2006/relationships/image" Target="../media/image3.png"/><Relationship Id="rId4" Type="http://schemas.openxmlformats.org/officeDocument/2006/relationships/hyperlink" Target="http://edsoo.ru/" TargetMode="External"/><Relationship Id="rId9" Type="http://schemas.openxmlformats.org/officeDocument/2006/relationships/hyperlink" Target="https://reestru.ru/fgos-reestr/" TargetMode="Externa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login.consultant.ru/link/?req=doc&amp;base=LAW&amp;n=389007&amp;date=18.12.2021&amp;dst=100013&amp;field=134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login.consultant.ru/link/?req=doc&amp;base=LAW&amp;n=393924&amp;date=18.12.2021&amp;dst=100010&amp;field=134" TargetMode="External"/><Relationship Id="rId2" Type="http://schemas.openxmlformats.org/officeDocument/2006/relationships/hyperlink" Target="http://login.consultant.ru/link/?req=doc&amp;base=LAW&amp;n=394637&amp;date=18.12.2021&amp;dst=100019&amp;field=134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login.consultant.ru/link/?req=doc&amp;base=LAW&amp;n=384894&amp;date=18.12.2021&amp;dst=100020&amp;field=134" TargetMode="External"/><Relationship Id="rId4" Type="http://schemas.openxmlformats.org/officeDocument/2006/relationships/hyperlink" Target="http://login.consultant.ru/link/?req=doc&amp;base=LAW&amp;n=358792&amp;date=18.12.2021&amp;dst=100017&amp;field=134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7F2A58-3ADA-4F43-B702-CB548342E7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15009" y="2222931"/>
            <a:ext cx="7766936" cy="2084910"/>
          </a:xfrm>
        </p:spPr>
        <p:txBody>
          <a:bodyPr/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5E5AF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Готовимся к переходу </a:t>
            </a:r>
            <a:br>
              <a:rPr lang="ru-RU" sz="3200" b="1" i="1" dirty="0">
                <a:solidFill>
                  <a:srgbClr val="5E5AF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b="1" i="1" dirty="0">
                <a:solidFill>
                  <a:srgbClr val="5E5AF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новые ФГОС НОО и ФГОС ООО</a:t>
            </a:r>
            <a:br>
              <a:rPr lang="ru-RU" sz="3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3200" b="1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660C3A4-7444-4802-B625-B3D59277747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96948" y="4979313"/>
            <a:ext cx="3938954" cy="1163303"/>
          </a:xfrm>
        </p:spPr>
        <p:txBody>
          <a:bodyPr>
            <a:normAutofit fontScale="77500" lnSpcReduction="20000"/>
          </a:bodyPr>
          <a:lstStyle/>
          <a:p>
            <a:pPr algn="l">
              <a:lnSpc>
                <a:spcPct val="107000"/>
              </a:lnSpc>
              <a:spcBef>
                <a:spcPts val="0"/>
              </a:spcBef>
            </a:pPr>
            <a:r>
              <a:rPr lang="ru-RU" sz="2300" b="1" i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Исполнитель:</a:t>
            </a:r>
          </a:p>
          <a:p>
            <a:pPr algn="l">
              <a:lnSpc>
                <a:spcPct val="107000"/>
              </a:lnSpc>
              <a:spcBef>
                <a:spcPts val="0"/>
              </a:spcBef>
            </a:pPr>
            <a:r>
              <a:rPr lang="ru-RU" sz="2300" b="1" i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Лукина Ирина Степановна, </a:t>
            </a:r>
          </a:p>
          <a:p>
            <a:pPr algn="l">
              <a:lnSpc>
                <a:spcPct val="107000"/>
              </a:lnSpc>
              <a:spcBef>
                <a:spcPts val="0"/>
              </a:spcBef>
            </a:pPr>
            <a:r>
              <a:rPr lang="ru-RU" sz="2300" b="1" i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заместитель </a:t>
            </a:r>
            <a:r>
              <a:rPr lang="ru-RU" sz="2300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руководителя</a:t>
            </a:r>
            <a:r>
              <a:rPr lang="ru-RU" sz="2300" b="1" i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по УВР</a:t>
            </a:r>
          </a:p>
          <a:p>
            <a:pPr algn="l">
              <a:lnSpc>
                <a:spcPct val="107000"/>
              </a:lnSpc>
              <a:spcBef>
                <a:spcPts val="0"/>
              </a:spcBef>
            </a:pPr>
            <a:r>
              <a:rPr lang="ru-RU" sz="2300" b="1" i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МКОУ «</a:t>
            </a:r>
            <a:r>
              <a:rPr lang="ru-RU" sz="2300" b="1" i="1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Усть-Ницинская</a:t>
            </a:r>
            <a:r>
              <a:rPr lang="ru-RU" sz="2300" b="1" i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СОШ»</a:t>
            </a:r>
          </a:p>
          <a:p>
            <a:endParaRPr lang="ru-RU" dirty="0"/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0AC719C1-F0D2-4AF6-AFC1-971AE4A3C9DE}"/>
              </a:ext>
            </a:extLst>
          </p:cNvPr>
          <p:cNvSpPr/>
          <p:nvPr/>
        </p:nvSpPr>
        <p:spPr>
          <a:xfrm>
            <a:off x="3269213" y="162275"/>
            <a:ext cx="7766936" cy="138918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5E5AF4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sz="2000" b="1" i="1" u="none" strike="noStrike" kern="1200" cap="none" spc="0" normalizeH="0" baseline="0" noProof="0" dirty="0">
                <a:ln>
                  <a:noFill/>
                </a:ln>
                <a:solidFill>
                  <a:srgbClr val="5E5AF4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Слободо-Туринский муниципальный район</a:t>
            </a:r>
            <a:endParaRPr lang="ru-RU" sz="2000" b="1" i="1" dirty="0">
              <a:solidFill>
                <a:srgbClr val="5E5AF4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000" b="1" i="1" dirty="0">
                <a:solidFill>
                  <a:srgbClr val="5E5AF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Районное методическое объединение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000" b="1" i="1" dirty="0">
                <a:solidFill>
                  <a:srgbClr val="5E5AF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заместителей руководителей по учебно-воспитательной работе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9EE0D704-0233-4C49-AC9D-A40413128302}"/>
              </a:ext>
            </a:extLst>
          </p:cNvPr>
          <p:cNvSpPr/>
          <p:nvPr/>
        </p:nvSpPr>
        <p:spPr>
          <a:xfrm>
            <a:off x="4366452" y="6142616"/>
            <a:ext cx="2786229" cy="53788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декабря 2021г.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8727A7E1-ED7E-4D75-8C17-2D1722AF45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258" y="162275"/>
            <a:ext cx="2680083" cy="1507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62676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800354-95FF-408A-89E5-5DBB856E6D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4152" y="329901"/>
            <a:ext cx="8596668" cy="493059"/>
          </a:xfrm>
        </p:spPr>
        <p:txBody>
          <a:bodyPr>
            <a:normAutofit fontScale="90000"/>
          </a:bodyPr>
          <a:lstStyle/>
          <a:p>
            <a:pPr algn="ctr"/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5E5AF4"/>
                </a:solidFill>
                <a:effectLst/>
                <a:uLnTx/>
                <a:uFillTx/>
                <a:latin typeface="Trebuchet MS" panose="020B0603020202020204"/>
                <a:ea typeface="+mj-ea"/>
                <a:cs typeface="+mj-cs"/>
              </a:rPr>
              <a:t>Новые ФГОС НОО и ФГОС ООО</a:t>
            </a:r>
            <a:endParaRPr lang="ru-RU" dirty="0">
              <a:solidFill>
                <a:srgbClr val="5E5AF4"/>
              </a:solidFill>
            </a:endParaRPr>
          </a:p>
        </p:txBody>
      </p:sp>
      <p:graphicFrame>
        <p:nvGraphicFramePr>
          <p:cNvPr id="8" name="Таблица 8">
            <a:extLst>
              <a:ext uri="{FF2B5EF4-FFF2-40B4-BE49-F238E27FC236}">
                <a16:creationId xmlns:a16="http://schemas.microsoft.com/office/drawing/2014/main" id="{BE366479-3C9F-4D75-8BBB-1A1F58E512F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32383515"/>
              </p:ext>
            </p:extLst>
          </p:nvPr>
        </p:nvGraphicFramePr>
        <p:xfrm>
          <a:off x="279101" y="813874"/>
          <a:ext cx="11037346" cy="5948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18673">
                  <a:extLst>
                    <a:ext uri="{9D8B030D-6E8A-4147-A177-3AD203B41FA5}">
                      <a16:colId xmlns:a16="http://schemas.microsoft.com/office/drawing/2014/main" val="2996176028"/>
                    </a:ext>
                  </a:extLst>
                </a:gridCol>
                <a:gridCol w="5518673">
                  <a:extLst>
                    <a:ext uri="{9D8B030D-6E8A-4147-A177-3AD203B41FA5}">
                      <a16:colId xmlns:a16="http://schemas.microsoft.com/office/drawing/2014/main" val="4072361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ФГОС НОО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ФГОС ООО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14060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6. </a:t>
                      </a:r>
                      <a:r>
                        <a:rPr lang="ru-RU" sz="1800" b="0" i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Вариативность содержания программ </a:t>
                      </a:r>
                      <a: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начального общего образования </a:t>
                      </a:r>
                      <a:r>
                        <a:rPr lang="ru-RU" sz="1800" b="0" i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обеспечивается во ФГОС за счёт:</a:t>
                      </a:r>
                      <a:b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1) </a:t>
                      </a:r>
                      <a:r>
                        <a:rPr lang="ru-RU" sz="1800" b="0" i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требований к структуре программ </a:t>
                      </a:r>
                      <a: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начального общего образования, предусматривающей наличие в них: целостной, логически завершенной части содержания образования, расширяющей и углубляющей материал предметных областей, и (или) в пределах которой осуществляется </a:t>
                      </a:r>
                      <a:r>
                        <a:rPr lang="ru-RU" sz="1800" b="1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освоение относительно самостоятельного тематического блока учебного предмета (далее - учебный курс);</a:t>
                      </a:r>
                      <a:b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ru-RU" sz="1800" b="0" i="0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</a:rPr>
                        <a:t>2) возможности разработки и реализации Организацией программ начального общего образования, в том числе предусматривающих </a:t>
                      </a:r>
                      <a:r>
                        <a:rPr lang="ru-RU" sz="1800" b="1" i="0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</a:rPr>
                        <a:t>углубленное изучение отдельных учебных предметов;</a:t>
                      </a:r>
                    </a:p>
                    <a:p>
                      <a:r>
                        <a:rPr lang="ru-RU" sz="1800" b="1" i="0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</a:rPr>
                        <a:t>3) </a:t>
                      </a:r>
                      <a:r>
                        <a:rPr lang="ru-RU" sz="1800" b="0" i="0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возможности </a:t>
                      </a:r>
                      <a:r>
                        <a:rPr lang="ru-RU" b="0" dirty="0">
                          <a:solidFill>
                            <a:srgbClr val="00B05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разработки и реализации Организацией индивидуальных учебных планов, соответствующих образовательным потребностям и интересам обучающихся</a:t>
                      </a:r>
                      <a:br>
                        <a:rPr lang="ru-RU" dirty="0"/>
                      </a:br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5. </a:t>
                      </a:r>
                      <a:r>
                        <a:rPr lang="ru-RU" sz="1800" b="0" i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Вариативность содержания программ </a:t>
                      </a:r>
                      <a: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основного общего образования </a:t>
                      </a:r>
                      <a:r>
                        <a:rPr lang="ru-RU" sz="1800" b="0" i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обеспечивается во ФГОС за счет:</a:t>
                      </a:r>
                      <a:b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1) </a:t>
                      </a:r>
                      <a:r>
                        <a:rPr lang="ru-RU" sz="1800" b="0" i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требований к структуре программ </a:t>
                      </a:r>
                      <a: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основного общего образования, предусматривающей наличие в них: целостной, логически завершенной части содержания образования, расширяющей и углубляющей материал предметных областей, и (или) в пределах которой осуществляется </a:t>
                      </a:r>
                      <a:r>
                        <a:rPr lang="ru-RU" sz="1800" b="1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освоение относительно самостоятельного тематического блока учебного предмета (далее - учебный курс);</a:t>
                      </a:r>
                      <a:b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2) </a:t>
                      </a:r>
                      <a:r>
                        <a:rPr lang="ru-RU" sz="1800" b="0" i="0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</a:rPr>
                        <a:t>возможности разработки и реализации Организацией программ основного общего образования, в том числе предусматривающих </a:t>
                      </a:r>
                      <a:r>
                        <a:rPr lang="ru-RU" sz="1800" b="1" i="0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</a:rPr>
                        <a:t>углубленное изучение отдельных учебных предметов</a:t>
                      </a:r>
                      <a:br>
                        <a:rPr lang="ru-RU" dirty="0">
                          <a:solidFill>
                            <a:srgbClr val="00B050"/>
                          </a:solidFill>
                        </a:rPr>
                      </a:br>
                      <a:r>
                        <a:rPr kumimoji="0" lang="ru-RU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3) </a:t>
                      </a:r>
                      <a:r>
                        <a:rPr kumimoji="0" lang="ru-RU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возможности  разработки и реализации Организацией индивидуальных учебных планов, соответствующих образовательным потребностям и интересам обучающихся</a:t>
                      </a:r>
                      <a:br>
                        <a:rPr lang="ru-RU" dirty="0"/>
                      </a:b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736877"/>
                  </a:ext>
                </a:extLst>
              </a:tr>
            </a:tbl>
          </a:graphicData>
        </a:graphic>
      </p:graphicFrame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C4E466E-91E8-43C0-B03E-41F984C1BB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50658" y="0"/>
            <a:ext cx="1936211" cy="1088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6665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800354-95FF-408A-89E5-5DBB856E6D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5E5AF4"/>
                </a:solidFill>
                <a:effectLst/>
                <a:uLnTx/>
                <a:uFillTx/>
                <a:latin typeface="Trebuchet MS" panose="020B0603020202020204"/>
                <a:ea typeface="+mj-ea"/>
                <a:cs typeface="+mj-cs"/>
              </a:rPr>
              <a:t>Новые ФГОС НОО и ФГОС ООО</a:t>
            </a:r>
            <a:endParaRPr lang="ru-RU" dirty="0">
              <a:solidFill>
                <a:srgbClr val="5E5AF4"/>
              </a:solidFill>
            </a:endParaRPr>
          </a:p>
        </p:txBody>
      </p:sp>
      <p:graphicFrame>
        <p:nvGraphicFramePr>
          <p:cNvPr id="8" name="Таблица 8">
            <a:extLst>
              <a:ext uri="{FF2B5EF4-FFF2-40B4-BE49-F238E27FC236}">
                <a16:creationId xmlns:a16="http://schemas.microsoft.com/office/drawing/2014/main" id="{BE366479-3C9F-4D75-8BBB-1A1F58E512F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76954816"/>
              </p:ext>
            </p:extLst>
          </p:nvPr>
        </p:nvGraphicFramePr>
        <p:xfrm>
          <a:off x="497840" y="1562474"/>
          <a:ext cx="10742706" cy="44537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71353">
                  <a:extLst>
                    <a:ext uri="{9D8B030D-6E8A-4147-A177-3AD203B41FA5}">
                      <a16:colId xmlns:a16="http://schemas.microsoft.com/office/drawing/2014/main" val="2996176028"/>
                    </a:ext>
                  </a:extLst>
                </a:gridCol>
                <a:gridCol w="5371353">
                  <a:extLst>
                    <a:ext uri="{9D8B030D-6E8A-4147-A177-3AD203B41FA5}">
                      <a16:colId xmlns:a16="http://schemas.microsoft.com/office/drawing/2014/main" val="407236119"/>
                    </a:ext>
                  </a:extLst>
                </a:gridCol>
              </a:tblGrid>
              <a:tr h="369455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ФГОС НОО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ФГОС ООО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1406079"/>
                  </a:ext>
                </a:extLst>
              </a:tr>
              <a:tr h="4069065">
                <a:tc>
                  <a:txBody>
                    <a:bodyPr/>
                    <a:lstStyle/>
                    <a:p>
                      <a: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20. </a:t>
                      </a:r>
                      <a:r>
                        <a:rPr lang="ru-RU" sz="1800" b="0" i="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</a:rPr>
                        <a:t>Организация образовательной деятельности по программе начального общего образования </a:t>
                      </a:r>
                      <a:r>
                        <a:rPr lang="ru-RU" sz="1800" b="0" i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может быть основана на делении обучающихся на группы </a:t>
                      </a:r>
                      <a: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</a:t>
                      </a:r>
                      <a:b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ru-RU" sz="1800" b="0" i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различное построение учебного процесса в выделенных группах с учетом их успеваемости, образовательных потребностей и интересов, психического и физического здоровья, пола, общественных и профессиональных целей, </a:t>
                      </a:r>
                      <a:r>
                        <a:rPr lang="ru-RU" sz="1800" b="0" i="0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</a:rPr>
                        <a:t>в том числе обеспечивающей углубленное изучение отдельных предметных областей, учебных</a:t>
                      </a:r>
                      <a:br>
                        <a:rPr lang="ru-RU" sz="1800" b="0" i="0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ru-RU" sz="1800" b="0" i="0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</a:rPr>
                        <a:t>предметов</a:t>
                      </a:r>
                      <a: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(далее - дифференциация обучения).</a:t>
                      </a:r>
                      <a:r>
                        <a:rPr lang="ru-RU" dirty="0"/>
                        <a:t> </a:t>
                      </a:r>
                      <a:br>
                        <a:rPr lang="ru-RU" dirty="0"/>
                      </a:br>
                      <a:br>
                        <a:rPr lang="ru-RU" dirty="0"/>
                      </a:br>
                      <a:br>
                        <a:rPr lang="ru-RU" dirty="0"/>
                      </a:b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20. </a:t>
                      </a:r>
                      <a:r>
                        <a:rPr lang="ru-RU" sz="1800" b="0" i="0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Организация образовательной деятельности по программе основного общего образования, </a:t>
                      </a:r>
                      <a: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 том числе адаптированной, </a:t>
                      </a:r>
                      <a:r>
                        <a:rPr lang="ru-RU" sz="1800" b="0" i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может быть основана на делении обучающихся на группы</a:t>
                      </a:r>
                      <a: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и </a:t>
                      </a:r>
                      <a:r>
                        <a:rPr lang="ru-RU" sz="1800" b="0" i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различное построение учебного процесса в выделенных</a:t>
                      </a:r>
                      <a:br>
                        <a:rPr lang="ru-RU" sz="1800" b="0" i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ru-RU" sz="1800" b="0" i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группах с учетом их успеваемости, образовательных потребностей и интересов,</a:t>
                      </a:r>
                      <a:br>
                        <a:rPr lang="ru-RU" sz="1800" b="0" i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ru-RU" sz="1800" b="0" i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психического и физического здоровья, пола, общественных и профессиональных целей</a:t>
                      </a:r>
                      <a: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 </a:t>
                      </a:r>
                      <a:r>
                        <a:rPr lang="ru-RU" sz="1800" b="0" i="0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</a:rPr>
                        <a:t>в том числе обеспечивающей углубленное изучение отдельных предметных областей, учебных предметов</a:t>
                      </a:r>
                      <a: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(профильное обучение) (далее – дифференциация обучения).</a:t>
                      </a:r>
                      <a:br>
                        <a:rPr lang="ru-RU" sz="1400" b="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</a:br>
                      <a:br>
                        <a:rPr lang="ru-RU" sz="1400" dirty="0">
                          <a:solidFill>
                            <a:srgbClr val="0070C0"/>
                          </a:solidFill>
                        </a:rPr>
                      </a:br>
                      <a:endParaRPr lang="ru-RU" sz="1400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736877"/>
                  </a:ext>
                </a:extLst>
              </a:tr>
            </a:tbl>
          </a:graphicData>
        </a:graphic>
      </p:graphicFrame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5ED3B9C-A9E0-4361-9CB7-B71441A37E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03130" y="239527"/>
            <a:ext cx="2353260" cy="1322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4737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EA3042D-B743-4ACA-8BF8-44F5455CE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10219266" cy="800101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5E5AF4"/>
                </a:solidFill>
              </a:rPr>
              <a:t>Новые ФГОС ООО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FADFE0E-A5D4-4B92-AF8F-6648C7D364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409701"/>
            <a:ext cx="10905066" cy="463166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9. Требования к предметным результатам:</a:t>
            </a:r>
            <a:r>
              <a:rPr lang="ru-RU" sz="2200" dirty="0"/>
              <a:t> </a:t>
            </a:r>
            <a:br>
              <a:rPr lang="ru-RU" sz="2200" dirty="0"/>
            </a:br>
            <a:r>
              <a:rPr lang="ru-RU" sz="2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определяют требования к результатам освоения программ основного общего</a:t>
            </a:r>
            <a:br>
              <a:rPr lang="ru-RU" sz="2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</a:br>
            <a:r>
              <a:rPr lang="ru-RU" sz="2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образования по учебным предметам </a:t>
            </a:r>
            <a:r>
              <a:rPr lang="ru-RU" sz="2200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"Математика", "Информатика", "Физика",</a:t>
            </a:r>
            <a:r>
              <a:rPr lang="ru-RU" sz="2200" dirty="0">
                <a:solidFill>
                  <a:srgbClr val="FF0000"/>
                </a:solidFill>
              </a:rPr>
              <a:t> </a:t>
            </a:r>
            <a:br>
              <a:rPr lang="ru-RU" sz="2200" dirty="0">
                <a:solidFill>
                  <a:srgbClr val="FF0000"/>
                </a:solidFill>
              </a:rPr>
            </a:br>
            <a:r>
              <a:rPr lang="ru-RU" sz="2200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"Химия", "Биология" </a:t>
            </a:r>
            <a:r>
              <a:rPr lang="ru-RU" sz="2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на базовом </a:t>
            </a:r>
            <a:r>
              <a:rPr lang="ru-RU" sz="2200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и углубленном уровнях.</a:t>
            </a:r>
          </a:p>
          <a:p>
            <a:pPr marL="0" indent="0">
              <a:buNone/>
            </a:pPr>
            <a:endParaRPr lang="ru-RU" sz="2200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11. На основе ФГОС с учетом потребностей социально-экономического</a:t>
            </a:r>
            <a:br>
              <a:rPr lang="ru-RU" sz="2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</a:br>
            <a:r>
              <a:rPr lang="ru-RU" sz="2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развития регионов, этнокультурных особенностей населения разрабатываются</a:t>
            </a:r>
            <a:br>
              <a:rPr lang="ru-RU" sz="2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</a:br>
            <a:r>
              <a:rPr lang="ru-RU" sz="2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примерные образовательные программы основного общего образования (далее -</a:t>
            </a:r>
            <a:br>
              <a:rPr lang="ru-RU" sz="2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</a:br>
            <a:r>
              <a:rPr lang="ru-RU" sz="2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ПООП), </a:t>
            </a:r>
            <a:r>
              <a:rPr lang="ru-RU" sz="2000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в том числе предусматривающие углубленное изучение отдельных учебных</a:t>
            </a:r>
            <a:br>
              <a:rPr lang="ru-RU" sz="2000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</a:br>
            <a:r>
              <a:rPr lang="ru-RU" sz="2000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предметов.</a:t>
            </a:r>
            <a:r>
              <a:rPr lang="ru-RU" sz="2000" dirty="0">
                <a:solidFill>
                  <a:srgbClr val="FF0000"/>
                </a:solidFill>
              </a:rPr>
              <a:t> </a:t>
            </a:r>
            <a:br>
              <a:rPr lang="ru-RU" dirty="0"/>
            </a:br>
            <a:endParaRPr lang="ru-RU" sz="1800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 marL="0" indent="0">
              <a:buNone/>
            </a:pPr>
            <a:br>
              <a:rPr lang="ru-RU" dirty="0"/>
            </a:b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799AEB1-CFB1-4341-A007-DC7B72D729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03130" y="239527"/>
            <a:ext cx="2353260" cy="1322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60600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800354-95FF-408A-89E5-5DBB856E6D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265560"/>
            <a:ext cx="8596668" cy="852040"/>
          </a:xfrm>
        </p:spPr>
        <p:txBody>
          <a:bodyPr>
            <a:normAutofit/>
          </a:bodyPr>
          <a:lstStyle/>
          <a:p>
            <a:pPr algn="ctr"/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5E5AF4"/>
                </a:solidFill>
                <a:effectLst/>
                <a:uLnTx/>
                <a:uFillTx/>
                <a:latin typeface="Trebuchet MS" panose="020B0603020202020204"/>
                <a:ea typeface="+mj-ea"/>
                <a:cs typeface="+mj-cs"/>
              </a:rPr>
              <a:t>Новые ФГОС НОО и ФГОС ООО</a:t>
            </a:r>
            <a:endParaRPr lang="ru-RU" dirty="0">
              <a:solidFill>
                <a:srgbClr val="5E5AF4"/>
              </a:solidFill>
            </a:endParaRPr>
          </a:p>
        </p:txBody>
      </p:sp>
      <p:graphicFrame>
        <p:nvGraphicFramePr>
          <p:cNvPr id="8" name="Таблица 8">
            <a:extLst>
              <a:ext uri="{FF2B5EF4-FFF2-40B4-BE49-F238E27FC236}">
                <a16:creationId xmlns:a16="http://schemas.microsoft.com/office/drawing/2014/main" id="{BE366479-3C9F-4D75-8BBB-1A1F58E512F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89359709"/>
              </p:ext>
            </p:extLst>
          </p:nvPr>
        </p:nvGraphicFramePr>
        <p:xfrm>
          <a:off x="462577" y="1192400"/>
          <a:ext cx="10908256" cy="5400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54128">
                  <a:extLst>
                    <a:ext uri="{9D8B030D-6E8A-4147-A177-3AD203B41FA5}">
                      <a16:colId xmlns:a16="http://schemas.microsoft.com/office/drawing/2014/main" val="2996176028"/>
                    </a:ext>
                  </a:extLst>
                </a:gridCol>
                <a:gridCol w="5454128">
                  <a:extLst>
                    <a:ext uri="{9D8B030D-6E8A-4147-A177-3AD203B41FA5}">
                      <a16:colId xmlns:a16="http://schemas.microsoft.com/office/drawing/2014/main" val="4072361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ФГОС НОО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ФГОС ООО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14060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32.1. </a:t>
                      </a:r>
                      <a:r>
                        <a:rPr lang="ru-RU" sz="1800" b="1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целях обеспечения индивидуальных потребностей обучающихся </a:t>
                      </a:r>
                      <a:r>
                        <a:rPr lang="ru-RU" sz="1800" b="0" i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часть учебного плана, формируемая участниками образовательных отношений </a:t>
                      </a:r>
                      <a:r>
                        <a:rPr lang="ru-RU" sz="1800" b="1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перечня, предлагаемого Организацией, </a:t>
                      </a:r>
                      <a: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включает учебные предметы, </a:t>
                      </a:r>
                      <a:r>
                        <a:rPr lang="ru-RU" sz="1800" b="0" i="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учебные курсы (в том</a:t>
                      </a:r>
                      <a:r>
                        <a:rPr lang="ru-RU" dirty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чи</a:t>
                      </a:r>
                      <a:r>
                        <a:rPr lang="ru-RU" sz="1800" b="0" i="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сле внеурочной деятельности), учебные модули </a:t>
                      </a:r>
                      <a: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выбору родителей (законных представителей) несовершеннолетних обучающихся, </a:t>
                      </a:r>
                      <a:r>
                        <a:rPr lang="ru-RU" sz="1800" b="0" i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том числе</a:t>
                      </a:r>
                      <a:br>
                        <a:rPr lang="ru-RU" sz="1800" b="0" i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800" b="0" i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предусматривающие углубленное изучение учебных предметов, </a:t>
                      </a:r>
                      <a: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 целью удовлетворения различных интересов обучающихся, потребностей в физическом развитии и совершенствовании, а также учитывающие этнокультурные интересы.</a:t>
                      </a: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br>
                        <a:rPr lang="ru-RU" dirty="0"/>
                      </a:br>
                      <a:br>
                        <a:rPr lang="ru-RU" dirty="0"/>
                      </a:br>
                      <a:br>
                        <a:rPr lang="ru-RU" dirty="0"/>
                      </a:br>
                      <a:br>
                        <a:rPr lang="ru-RU" dirty="0"/>
                      </a:b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33.1</a:t>
                      </a:r>
                      <a:r>
                        <a:rPr lang="ru-RU" sz="1800" b="1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В целях обеспечения индивидуальных потребностей обучающихся </a:t>
                      </a:r>
                      <a:r>
                        <a:rPr lang="ru-RU" sz="1800" b="0" i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часть учебного плана, формируемая участниками образовательных отношений </a:t>
                      </a:r>
                      <a:r>
                        <a:rPr lang="ru-RU" sz="1800" b="1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перечня, предлагаемого Организацией, </a:t>
                      </a:r>
                      <a: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включает учебные предметы, </a:t>
                      </a:r>
                      <a:r>
                        <a:rPr lang="ru-RU" sz="1800" b="0" i="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учебные курсы (в том числе внеурочной деятельности), учебные модули </a:t>
                      </a:r>
                      <a: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выбору обучающихся, родителей (законных представителей) несовершеннолетних обучающихся, </a:t>
                      </a:r>
                      <a:r>
                        <a:rPr lang="ru-RU" sz="1800" b="0" i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том числе предусматривающие углубленное изучение учебных предметов, </a:t>
                      </a:r>
                      <a: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 целью удовлетворения различных интересов обучающихся, потребностей в физическом</a:t>
                      </a:r>
                      <a:b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развитии и совершенствовании, а также учитывающие этнокультурные интересы, особые образовательные потребности обучающихся с ОВЗ.</a:t>
                      </a:r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b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b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br>
                        <a:rPr lang="ru-RU" sz="1400" dirty="0">
                          <a:solidFill>
                            <a:srgbClr val="0070C0"/>
                          </a:solidFill>
                        </a:rPr>
                      </a:br>
                      <a:endParaRPr lang="ru-RU" sz="1400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736877"/>
                  </a:ext>
                </a:extLst>
              </a:tr>
            </a:tbl>
          </a:graphicData>
        </a:graphic>
      </p:graphicFrame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471C1CC-E0DB-4EEC-A9CA-2593739243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4570" y="115766"/>
            <a:ext cx="2353260" cy="1322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83987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A0077E-8C95-4832-A891-9E8E49BC9E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5E5AF4"/>
                </a:solidFill>
              </a:rPr>
              <a:t>Особенности обучения детей с ОВЗ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A66CB2F-0B7D-460D-8101-ED1C9F290C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767841"/>
            <a:ext cx="8596668" cy="4273522"/>
          </a:xfrm>
        </p:spPr>
        <p:txBody>
          <a:bodyPr>
            <a:normAutofit/>
          </a:bodyPr>
          <a:lstStyle/>
          <a:p>
            <a:r>
              <a:rPr lang="ru-RU" sz="1800" b="0" i="0" dirty="0">
                <a:solidFill>
                  <a:srgbClr val="000000"/>
                </a:solidFill>
                <a:effectLst/>
                <a:latin typeface="Bureausans-Regular"/>
              </a:rPr>
              <a:t>ФГОС НОО для детей с ОВЗ применять нельзя.</a:t>
            </a:r>
          </a:p>
          <a:p>
            <a:r>
              <a:rPr lang="ru-RU" sz="1800" b="0" i="0" dirty="0">
                <a:solidFill>
                  <a:srgbClr val="000000"/>
                </a:solidFill>
                <a:effectLst/>
                <a:latin typeface="Bureausans-Regular"/>
              </a:rPr>
              <a:t>Адаптированные программы на уровне ООО необходимо разрабатывать на основе ФГОС ООО.</a:t>
            </a:r>
          </a:p>
          <a:p>
            <a:r>
              <a:rPr lang="ru-RU" sz="1800" b="0" i="0" dirty="0">
                <a:solidFill>
                  <a:srgbClr val="000000"/>
                </a:solidFill>
                <a:effectLst/>
                <a:latin typeface="Bureausans-Regular"/>
              </a:rPr>
              <a:t>Предусмотрели вариации предметов. Например, для глухих и слабослышащих можно не включать в программу музыку.</a:t>
            </a:r>
          </a:p>
          <a:p>
            <a:r>
              <a:rPr lang="ru-RU" sz="1800" b="0" i="0" dirty="0">
                <a:solidFill>
                  <a:srgbClr val="000000"/>
                </a:solidFill>
                <a:effectLst/>
                <a:latin typeface="Bureausans-Regular"/>
              </a:rPr>
              <a:t>Для всех детей с ОВЗ вместо физкультуры надо предусмотреть адаптивную физкультуру.</a:t>
            </a:r>
            <a:r>
              <a:rPr lang="ru-RU" dirty="0"/>
              <a:t> </a:t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F56C5B9-6DA5-4061-8CA9-0E4DD9D56D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03130" y="239527"/>
            <a:ext cx="2353260" cy="1322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73056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A5BDA22-2BB9-4CA4-B477-4C8BF202D7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2492" y="3198812"/>
            <a:ext cx="9602468" cy="905827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5E5AF4"/>
                </a:solidFill>
              </a:rPr>
              <a:t>Требования к результатам освоения программы</a:t>
            </a:r>
          </a:p>
        </p:txBody>
      </p:sp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id="{5F59CDA7-E1A8-407B-A68B-6FF51FC615A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80948529"/>
              </p:ext>
            </p:extLst>
          </p:nvPr>
        </p:nvGraphicFramePr>
        <p:xfrm>
          <a:off x="872492" y="1114108"/>
          <a:ext cx="8438198" cy="1833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40042">
                  <a:extLst>
                    <a:ext uri="{9D8B030D-6E8A-4147-A177-3AD203B41FA5}">
                      <a16:colId xmlns:a16="http://schemas.microsoft.com/office/drawing/2014/main" val="3087241470"/>
                    </a:ext>
                  </a:extLst>
                </a:gridCol>
                <a:gridCol w="4298156">
                  <a:extLst>
                    <a:ext uri="{9D8B030D-6E8A-4147-A177-3AD203B41FA5}">
                      <a16:colId xmlns:a16="http://schemas.microsoft.com/office/drawing/2014/main" val="27526413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Было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Стало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29412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Bureausans-Regular"/>
                        </a:rPr>
                        <a:t>Содержание пояснительной записки было разным для</a:t>
                      </a:r>
                      <a:r>
                        <a:rPr lang="ru-RU" dirty="0"/>
                        <a:t> НОО и ООО</a:t>
                      </a:r>
                      <a:br>
                        <a:rPr lang="ru-RU" dirty="0"/>
                      </a:b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Bureausans-Regular"/>
                        </a:rPr>
                        <a:t>Теперь содержание</a:t>
                      </a:r>
                      <a:b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Bureausans-Regular"/>
                        </a:rPr>
                      </a:br>
                      <a: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Bureausans-Regular"/>
                        </a:rPr>
                        <a:t>пояснительной записки одинаковое.</a:t>
                      </a:r>
                      <a:b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Bureausans-Regular"/>
                        </a:rPr>
                      </a:br>
                      <a: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Bureausans-Regular"/>
                        </a:rPr>
                        <a:t>Для НОО и ООО надо прописать</a:t>
                      </a:r>
                      <a:b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Bureausans-Regular"/>
                        </a:rPr>
                      </a:br>
                      <a: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Bureausans-Regular"/>
                        </a:rPr>
                        <a:t>механизмы реализации программы.</a:t>
                      </a:r>
                      <a:r>
                        <a:rPr lang="ru-RU" dirty="0"/>
                        <a:t> </a:t>
                      </a:r>
                      <a:br>
                        <a:rPr lang="ru-RU" dirty="0"/>
                      </a:b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6736625"/>
                  </a:ext>
                </a:extLst>
              </a:tr>
            </a:tbl>
          </a:graphicData>
        </a:graphic>
      </p:graphicFrame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1FEBEDE7-9A10-4888-913D-0A72B78BB545}"/>
              </a:ext>
            </a:extLst>
          </p:cNvPr>
          <p:cNvSpPr txBox="1">
            <a:spLocks/>
          </p:cNvSpPr>
          <p:nvPr/>
        </p:nvSpPr>
        <p:spPr>
          <a:xfrm>
            <a:off x="872492" y="243840"/>
            <a:ext cx="8596668" cy="73152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dirty="0">
                <a:solidFill>
                  <a:srgbClr val="5E5AF4"/>
                </a:solidFill>
              </a:rPr>
              <a:t>Требования к пояснительной записке</a:t>
            </a:r>
          </a:p>
        </p:txBody>
      </p:sp>
      <p:graphicFrame>
        <p:nvGraphicFramePr>
          <p:cNvPr id="8" name="Таблица 8">
            <a:extLst>
              <a:ext uri="{FF2B5EF4-FFF2-40B4-BE49-F238E27FC236}">
                <a16:creationId xmlns:a16="http://schemas.microsoft.com/office/drawing/2014/main" id="{01663900-B4E9-4C18-8A64-65855C49F6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1794227"/>
              </p:ext>
            </p:extLst>
          </p:nvPr>
        </p:nvGraphicFramePr>
        <p:xfrm>
          <a:off x="872492" y="3985258"/>
          <a:ext cx="8362334" cy="256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62334">
                  <a:extLst>
                    <a:ext uri="{9D8B030D-6E8A-4147-A177-3AD203B41FA5}">
                      <a16:colId xmlns:a16="http://schemas.microsoft.com/office/drawing/2014/main" val="3958006387"/>
                    </a:ext>
                  </a:extLst>
                </a:gridCol>
              </a:tblGrid>
              <a:tr h="2415541">
                <a:tc>
                  <a:txBody>
                    <a:bodyPr/>
                    <a:lstStyle/>
                    <a:p>
                      <a: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Bureausans-Regular"/>
                        </a:rPr>
                        <a:t>Требования к результатам освоения программы уточнили и расширили по всем видам результатов – личностным, метапредметным, предметным.</a:t>
                      </a:r>
                    </a:p>
                    <a:p>
                      <a:b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Bureausans-Regular"/>
                        </a:rPr>
                      </a:br>
                      <a: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Bureausans-Regular"/>
                        </a:rPr>
                        <a:t>Также добавили результаты по каждому модулю основ религиозной культуры и светской этики.</a:t>
                      </a:r>
                    </a:p>
                    <a:p>
                      <a:endParaRPr lang="ru-RU" sz="1800" b="0" i="0" dirty="0">
                        <a:solidFill>
                          <a:srgbClr val="000000"/>
                        </a:solidFill>
                        <a:effectLst/>
                        <a:latin typeface="Bureausans-Regular"/>
                      </a:endParaRPr>
                    </a:p>
                    <a:p>
                      <a: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Bureausans-Regular"/>
                        </a:rPr>
                        <a:t>На уровне ООО установили требования к предметным результатам при углубленном изучении некоторых дисциплин.</a:t>
                      </a:r>
                      <a:r>
                        <a:rPr lang="ru-RU" dirty="0"/>
                        <a:t> </a:t>
                      </a:r>
                      <a:br>
                        <a:rPr lang="ru-RU" dirty="0"/>
                      </a:b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2509264"/>
                  </a:ext>
                </a:extLst>
              </a:tr>
            </a:tbl>
          </a:graphicData>
        </a:graphic>
      </p:graphicFrame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734021E-DBB1-4FEE-AC33-94C5B4ADB4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03130" y="239527"/>
            <a:ext cx="2353260" cy="1322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4804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BE5561-59A6-4882-A182-71DC6D11A2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9457" y="156238"/>
            <a:ext cx="8596668" cy="473682"/>
          </a:xfrm>
        </p:spPr>
        <p:txBody>
          <a:bodyPr>
            <a:noAutofit/>
          </a:bodyPr>
          <a:lstStyle/>
          <a:p>
            <a:pPr algn="ctr"/>
            <a:r>
              <a:rPr lang="ru-RU" sz="2400" dirty="0">
                <a:solidFill>
                  <a:srgbClr val="5E5AF4"/>
                </a:solidFill>
              </a:rPr>
              <a:t>Сравнение ФГОС НОО (2009г.) и ФГОС НОО (2021 г.)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51CAF66-CEF6-4CF7-9ABE-F13F8151C0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751840"/>
            <a:ext cx="9854402" cy="5842000"/>
          </a:xfrm>
        </p:spPr>
        <p:txBody>
          <a:bodyPr>
            <a:noAutofit/>
          </a:bodyPr>
          <a:lstStyle/>
          <a:p>
            <a:r>
              <a:rPr lang="ru-RU" sz="1800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41.1. Личностные результаты освоения программы начального общего</a:t>
            </a:r>
            <a:r>
              <a:rPr lang="ru-RU" dirty="0">
                <a:solidFill>
                  <a:srgbClr val="FF0000"/>
                </a:solidFill>
              </a:rPr>
              <a:t> (ФГОС-2021г)</a:t>
            </a:r>
            <a:br>
              <a:rPr lang="ru-RU" dirty="0"/>
            </a:b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образования должны отражать готовность обучающихся руководствоваться</a:t>
            </a:r>
            <a:b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</a:b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ценностями и приобретение первоначального опыта деятельности на их основе, в</a:t>
            </a:r>
            <a:b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</a:b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том числе в части:</a:t>
            </a:r>
            <a:b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</a:b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41.1.1. Гражданско-патриотического воспитания:</a:t>
            </a:r>
            <a:r>
              <a:rPr lang="ru-RU" dirty="0"/>
              <a:t> </a:t>
            </a:r>
            <a:br>
              <a:rPr lang="ru-RU" dirty="0"/>
            </a:b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41.1.2. Духовно-нравственного воспитания:</a:t>
            </a:r>
            <a:r>
              <a:rPr lang="ru-RU" dirty="0"/>
              <a:t> </a:t>
            </a:r>
            <a:br>
              <a:rPr lang="ru-RU" dirty="0"/>
            </a:b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41.1.3. Эстетического воспитания:</a:t>
            </a:r>
            <a:r>
              <a:rPr lang="ru-RU" dirty="0"/>
              <a:t> </a:t>
            </a:r>
            <a:br>
              <a:rPr lang="ru-RU" dirty="0"/>
            </a:b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41.1.4. Физического воспитания, формирования культуры здоровья и</a:t>
            </a:r>
            <a:b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</a:b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эмоционального благополучия:</a:t>
            </a:r>
            <a:r>
              <a:rPr lang="ru-RU" dirty="0"/>
              <a:t> </a:t>
            </a:r>
            <a:br>
              <a:rPr lang="ru-RU" dirty="0"/>
            </a:b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41.1.5. Трудового воспитания:</a:t>
            </a:r>
            <a:r>
              <a:rPr lang="ru-RU" dirty="0"/>
              <a:t> </a:t>
            </a:r>
            <a:br>
              <a:rPr lang="ru-RU" dirty="0"/>
            </a:b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41.1.6. Экологического воспитания:</a:t>
            </a:r>
            <a:r>
              <a:rPr lang="ru-RU" dirty="0"/>
              <a:t> </a:t>
            </a:r>
            <a:br>
              <a:rPr lang="ru-RU" dirty="0"/>
            </a:b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41.1.7. Ценности научного познания:</a:t>
            </a:r>
            <a:r>
              <a:rPr lang="ru-RU" dirty="0"/>
              <a:t> </a:t>
            </a:r>
            <a:br>
              <a:rPr lang="ru-RU" dirty="0"/>
            </a:br>
            <a:r>
              <a:rPr lang="ru-RU" sz="1800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42. Метапредметные результаты освоения программы начального общего</a:t>
            </a:r>
            <a:b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</a:b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образования должны отражать:</a:t>
            </a:r>
            <a:b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</a:b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42.1. Овладение универсальными учебными познавательными действиями</a:t>
            </a:r>
            <a:r>
              <a:rPr lang="ru-RU" dirty="0"/>
              <a:t>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(базовые логические действия, базовые исследовательские действия, работа с информацией)</a:t>
            </a:r>
            <a:br>
              <a:rPr lang="ru-RU" i="1" dirty="0"/>
            </a:b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42.2. Овладение универсальными учебными коммуникативными действиями</a:t>
            </a:r>
            <a:r>
              <a:rPr lang="ru-RU" dirty="0"/>
              <a:t>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(общение, совместная деятельность)</a:t>
            </a:r>
            <a:br>
              <a:rPr lang="ru-RU" dirty="0"/>
            </a:b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42.3. Овладение универсальными учебными регулятивными действиями</a:t>
            </a:r>
            <a:r>
              <a:rPr lang="ru-RU" dirty="0"/>
              <a:t>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(самоорганизация и самоконтроль)</a:t>
            </a:r>
            <a:br>
              <a:rPr lang="ru-RU" dirty="0"/>
            </a:br>
            <a:br>
              <a:rPr lang="ru-RU" dirty="0"/>
            </a:br>
            <a:br>
              <a:rPr lang="ru-RU" dirty="0"/>
            </a:b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B1226F8-38FF-4E93-B02B-CD3ABC98ED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03130" y="239527"/>
            <a:ext cx="2353260" cy="1322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68015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BE5561-59A6-4882-A182-71DC6D11A2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247650"/>
            <a:ext cx="8596668" cy="892661"/>
          </a:xfrm>
        </p:spPr>
        <p:txBody>
          <a:bodyPr>
            <a:noAutofit/>
          </a:bodyPr>
          <a:lstStyle/>
          <a:p>
            <a:pPr algn="ctr"/>
            <a:r>
              <a:rPr lang="ru-RU" sz="2800" dirty="0">
                <a:solidFill>
                  <a:srgbClr val="5E5AF4"/>
                </a:solidFill>
              </a:rPr>
              <a:t>Сравнение </a:t>
            </a:r>
            <a:br>
              <a:rPr lang="ru-RU" sz="2800" dirty="0">
                <a:solidFill>
                  <a:srgbClr val="5E5AF4"/>
                </a:solidFill>
              </a:rPr>
            </a:br>
            <a:r>
              <a:rPr lang="ru-RU" sz="2800" dirty="0">
                <a:solidFill>
                  <a:srgbClr val="5E5AF4"/>
                </a:solidFill>
              </a:rPr>
              <a:t>ФГОС ООО (2010г.) и ФГОС ООО (2021 г.)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51CAF66-CEF6-4CF7-9ABE-F13F8151C0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247888"/>
            <a:ext cx="9424097" cy="5362462"/>
          </a:xfrm>
        </p:spPr>
        <p:txBody>
          <a:bodyPr>
            <a:normAutofit fontScale="92500" lnSpcReduction="20000"/>
          </a:bodyPr>
          <a:lstStyle/>
          <a:p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42.1. </a:t>
            </a:r>
            <a:r>
              <a:rPr lang="ru-RU" sz="1800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Личностные результаты освоения программы основного общего образования должны </a:t>
            </a: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отражать готовность обучающихся руководствоваться системой позитивных ценностных ориентаций и расширение опыта деятельности на ее основе и в процессе реализации основных направлений воспитательной деятельности, в том числе в части:</a:t>
            </a:r>
            <a:r>
              <a:rPr lang="ru-RU" dirty="0"/>
              <a:t> </a:t>
            </a:r>
          </a:p>
          <a:p>
            <a:pPr marL="0" indent="0">
              <a:buNone/>
            </a:pP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42.1.1. Гражданского воспитания:</a:t>
            </a:r>
            <a:r>
              <a:rPr lang="ru-RU" dirty="0"/>
              <a:t> </a:t>
            </a:r>
            <a:br>
              <a:rPr lang="ru-RU" dirty="0"/>
            </a:b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42.1.2. Патриотического воспитания:</a:t>
            </a:r>
            <a:r>
              <a:rPr lang="ru-RU" dirty="0"/>
              <a:t> </a:t>
            </a:r>
            <a:br>
              <a:rPr lang="ru-RU" dirty="0"/>
            </a:b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42.1.3. Духовно-нравственного воспитания:</a:t>
            </a:r>
            <a:r>
              <a:rPr lang="ru-RU" dirty="0"/>
              <a:t> </a:t>
            </a:r>
            <a:br>
              <a:rPr lang="ru-RU" dirty="0"/>
            </a:b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42.1.4. Эстетического воспитания:</a:t>
            </a:r>
            <a:r>
              <a:rPr lang="ru-RU" dirty="0"/>
              <a:t> </a:t>
            </a:r>
            <a:br>
              <a:rPr lang="ru-RU" dirty="0"/>
            </a:b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42.1.5. Физического воспитания, формирования культуры здоровья и эмоционального благополучия:</a:t>
            </a:r>
            <a:r>
              <a:rPr lang="ru-RU" dirty="0"/>
              <a:t> </a:t>
            </a:r>
            <a:br>
              <a:rPr lang="ru-RU" dirty="0"/>
            </a:b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42.1.6. Трудового воспитания:</a:t>
            </a:r>
            <a:r>
              <a:rPr lang="ru-RU" dirty="0"/>
              <a:t> </a:t>
            </a:r>
            <a:br>
              <a:rPr lang="ru-RU" dirty="0"/>
            </a:b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42.1.7. Экологического воспитания:</a:t>
            </a:r>
            <a:r>
              <a:rPr lang="ru-RU" dirty="0"/>
              <a:t> </a:t>
            </a:r>
            <a:br>
              <a:rPr lang="ru-RU" dirty="0"/>
            </a:b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42.1.8. Ценности научного познания:</a:t>
            </a:r>
            <a:r>
              <a:rPr lang="ru-RU" dirty="0"/>
              <a:t> </a:t>
            </a:r>
            <a:br>
              <a:rPr lang="ru-RU" dirty="0"/>
            </a:b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43. Метапредметные результаты освоения программы начального общего</a:t>
            </a:r>
            <a:b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</a:b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образования должны отражать:</a:t>
            </a:r>
            <a:b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</a:b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43.1. Овладение универсальными учебными познавательными действиями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</a:t>
            </a:r>
            <a:r>
              <a:rPr kumimoji="0" lang="ru-RU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(базовые логические действия, базовые исследовательские действия, работа с информацией)</a:t>
            </a:r>
            <a:br>
              <a:rPr kumimoji="0" lang="ru-RU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</a:b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43.2. Овладение универсальными учебными коммуникативными действиями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</a:t>
            </a:r>
            <a:r>
              <a:rPr kumimoji="0" lang="ru-RU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(общение, совместная деятельность)</a:t>
            </a:r>
            <a:b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</a:b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43.3. Овладение универсальными учебными регулятивными действиями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</a:t>
            </a:r>
            <a:r>
              <a:rPr kumimoji="0" lang="ru-RU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(самоорганизация,  самоконтроль, эмоциональный интеллект, принятие себя и других))</a:t>
            </a:r>
            <a:b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</a:br>
            <a:br>
              <a:rPr lang="ru-RU" dirty="0"/>
            </a:b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EF69DD9-51BC-48D6-8815-9E3CA9FB80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03130" y="239527"/>
            <a:ext cx="2353260" cy="1322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4382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1AC6EB-9FE6-467F-9792-926E7C8F77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1174" y="3708401"/>
            <a:ext cx="8596668" cy="701039"/>
          </a:xfrm>
        </p:spPr>
        <p:txBody>
          <a:bodyPr>
            <a:normAutofit/>
          </a:bodyPr>
          <a:lstStyle/>
          <a:p>
            <a:pPr algn="ctr"/>
            <a:r>
              <a:rPr lang="ru-RU" sz="2800" dirty="0">
                <a:solidFill>
                  <a:srgbClr val="5E5AF4"/>
                </a:solidFill>
              </a:rPr>
              <a:t>Требования к рабочим программам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2DEB2BA-D1F6-4DB1-8CAE-CCFC66105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51281"/>
            <a:ext cx="8596668" cy="2407919"/>
          </a:xfrm>
        </p:spPr>
        <p:txBody>
          <a:bodyPr>
            <a:normAutofit lnSpcReduction="10000"/>
          </a:bodyPr>
          <a:lstStyle/>
          <a:p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 уровне НОО убрали программу коррекционной работы и программу формирования экологической культуры, здорового и безопасного образа</a:t>
            </a:r>
            <a:b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жизни. </a:t>
            </a:r>
          </a:p>
          <a:p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 уровне ООО вместо программы развития У УД указали программу формирования УУД.</a:t>
            </a:r>
          </a:p>
          <a:p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Программу коррекционной работы нужно включать, если в школе обучаются дети с ОВЗ. Также добавили рабочие программы учебных модулей.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CFC18F49-FC20-407A-BC63-8B7DB4B00708}"/>
              </a:ext>
            </a:extLst>
          </p:cNvPr>
          <p:cNvSpPr txBox="1">
            <a:spLocks/>
          </p:cNvSpPr>
          <p:nvPr/>
        </p:nvSpPr>
        <p:spPr>
          <a:xfrm>
            <a:off x="829734" y="426720"/>
            <a:ext cx="8596668" cy="97536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800" dirty="0">
                <a:solidFill>
                  <a:srgbClr val="5E5AF4"/>
                </a:solidFill>
              </a:rPr>
              <a:t>Требования к структуре</a:t>
            </a:r>
            <a:br>
              <a:rPr lang="ru-RU" sz="2800" dirty="0">
                <a:solidFill>
                  <a:srgbClr val="5E5AF4"/>
                </a:solidFill>
              </a:rPr>
            </a:br>
            <a:r>
              <a:rPr lang="ru-RU" sz="2800" dirty="0">
                <a:solidFill>
                  <a:srgbClr val="5E5AF4"/>
                </a:solidFill>
              </a:rPr>
              <a:t> содержательного раздела ООП</a:t>
            </a:r>
          </a:p>
        </p:txBody>
      </p:sp>
      <p:graphicFrame>
        <p:nvGraphicFramePr>
          <p:cNvPr id="8" name="Таблица 8">
            <a:extLst>
              <a:ext uri="{FF2B5EF4-FFF2-40B4-BE49-F238E27FC236}">
                <a16:creationId xmlns:a16="http://schemas.microsoft.com/office/drawing/2014/main" id="{A76567FE-AECE-4125-B73B-EEFE085921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3806929"/>
              </p:ext>
            </p:extLst>
          </p:nvPr>
        </p:nvGraphicFramePr>
        <p:xfrm>
          <a:off x="921174" y="4226560"/>
          <a:ext cx="8596668" cy="228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96668">
                  <a:extLst>
                    <a:ext uri="{9D8B030D-6E8A-4147-A177-3AD203B41FA5}">
                      <a16:colId xmlns:a16="http://schemas.microsoft.com/office/drawing/2014/main" val="1472331683"/>
                    </a:ext>
                  </a:extLst>
                </a:gridCol>
              </a:tblGrid>
              <a:tr h="1838961"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Рабочие программы учебных предметов, курсов и модулей необходимо формировать с учетом рабочей программы воспитания.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тематическом планировании нужно указать, что по каждой теме возможно использовать ЭОР.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Требования к рабочим программам теперь едины, и нет отдельных норм для рабочих программ внеурочной деятельности, но добавлено: </a:t>
                      </a:r>
                      <a:r>
                        <a:rPr kumimoji="0" lang="ru-RU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РП учебных курсов внеурочной деятельности должны содержать указание на </a:t>
                      </a:r>
                      <a:r>
                        <a:rPr kumimoji="0" lang="ru-RU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форму проведения занятий.</a:t>
                      </a:r>
                      <a: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br>
                        <a:rPr lang="ru-RU" dirty="0"/>
                      </a:b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9823175"/>
                  </a:ext>
                </a:extLst>
              </a:tr>
            </a:tbl>
          </a:graphicData>
        </a:graphic>
      </p:graphicFrame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05B6F63-052A-4DF3-B504-C89A34ADF9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03130" y="239527"/>
            <a:ext cx="2353260" cy="1322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85819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403682-C050-4B04-B0D6-4262541D68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247426"/>
            <a:ext cx="8596668" cy="102197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dirty="0">
                <a:solidFill>
                  <a:srgbClr val="5E5AF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рабочих программ учебных предметов, учебных курсов (в том числе внеурочной деятельности), учебных модулей</a:t>
            </a:r>
          </a:p>
        </p:txBody>
      </p:sp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id="{647A21A8-B1C9-477F-BB6E-7659EAD93A9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47658722"/>
              </p:ext>
            </p:extLst>
          </p:nvPr>
        </p:nvGraphicFramePr>
        <p:xfrm>
          <a:off x="279698" y="1032733"/>
          <a:ext cx="11715078" cy="558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57539">
                  <a:extLst>
                    <a:ext uri="{9D8B030D-6E8A-4147-A177-3AD203B41FA5}">
                      <a16:colId xmlns:a16="http://schemas.microsoft.com/office/drawing/2014/main" val="1981922818"/>
                    </a:ext>
                  </a:extLst>
                </a:gridCol>
                <a:gridCol w="5857539">
                  <a:extLst>
                    <a:ext uri="{9D8B030D-6E8A-4147-A177-3AD203B41FA5}">
                      <a16:colId xmlns:a16="http://schemas.microsoft.com/office/drawing/2014/main" val="141834779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НОО и ООО по обновлённому ФГОС (2021 г.)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НОО и ООО по ФГОС (2009 г., 2010г.)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42385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ru-RU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Содержание учебного предмета, учебного курса 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Планируемые результаты освоения учебного предмета, учебного курса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Тематическое планирование с указанием количества академических часов, отводимых на освоение каждой темы учебного предмета</a:t>
                      </a:r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6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учебного курса и возможность использования по этой теме</a:t>
                      </a:r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электронных (цифровых) образовательных ресурсов</a:t>
                      </a:r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являющихся учебно-методическими материалами (мультимедийные программы, электронные учебники и задачники, электронные библиотеки, виртуальные лаборатории, , игровые программы, коллекции цифровых образовательных ресурсов)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342900" algn="just"/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Рабочие программы учебных предметов, курсов должны содержать:</a:t>
                      </a:r>
                    </a:p>
                    <a:p>
                      <a:pPr indent="342900" algn="just"/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1) планируемые результаты освоения учебного предмета, курса;</a:t>
                      </a:r>
                    </a:p>
                    <a:p>
                      <a:pPr indent="342900" algn="just"/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2) содержание учебного предмета, курса;</a:t>
                      </a:r>
                    </a:p>
                    <a:p>
                      <a:pPr indent="342900" algn="just"/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3) тематическое планирование с указанием количества часов, отводимых на освоение каждой темы.</a:t>
                      </a:r>
                    </a:p>
                    <a:p>
                      <a:pPr indent="342900" algn="just"/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Рабочие программы курсов внеурочной деятельности должны содержать:</a:t>
                      </a:r>
                    </a:p>
                    <a:p>
                      <a:pPr indent="342900" algn="just"/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1) результаты освоения курса внеурочной деятельности;</a:t>
                      </a:r>
                    </a:p>
                    <a:p>
                      <a:pPr indent="342900" algn="just"/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2) содержание курса внеурочной деятельности с указанием форм организации и видов деятельности;</a:t>
                      </a:r>
                    </a:p>
                    <a:p>
                      <a:pPr indent="342900" algn="just"/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3) тематическое планирование.</a:t>
                      </a:r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33125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 РП учебных курсов внеурочной деятельности должны содержать указание на </a:t>
                      </a:r>
                      <a:r>
                        <a:rPr lang="ru-RU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форму проведения занятий.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468972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РП учебных предметов, учебных курсов (в том числе внеурочной деятельности), учебных модулей формируются с учётом рабочей программы воспитания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2222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26435854"/>
                  </a:ext>
                </a:extLst>
              </a:tr>
            </a:tbl>
          </a:graphicData>
        </a:graphic>
      </p:graphicFrame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E88D5F0-9F78-474C-8E81-37E1591DAD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9826" y="74251"/>
            <a:ext cx="1704950" cy="958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96403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CC473E-5302-46F7-AC89-6A30417D3C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00" dirty="0">
                <a:solidFill>
                  <a:srgbClr val="5E5AF4"/>
                </a:solidFill>
              </a:rPr>
              <a:t>Новые ФГОС НОО и ФГОС ООО: проблемное поле и палитра возможностей для управленческих решений в образовательной организации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4A70F1B-0838-491B-9D7E-EA2E807203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2356338"/>
            <a:ext cx="8596668" cy="3685024"/>
          </a:xfrm>
        </p:spPr>
        <p:txBody>
          <a:bodyPr>
            <a:normAutofit/>
          </a:bodyPr>
          <a:lstStyle/>
          <a:p>
            <a:pPr>
              <a:buAutoNum type="arabicPeriod"/>
            </a:pPr>
            <a:r>
              <a:rPr lang="ru-RU" sz="2400" dirty="0"/>
              <a:t>Новые вызовы ФГОС НОО и ФГОС ООО с учётом государственной политики в сфере образования</a:t>
            </a:r>
          </a:p>
          <a:p>
            <a:pPr>
              <a:buAutoNum type="arabicPeriod"/>
            </a:pPr>
            <a:r>
              <a:rPr lang="ru-RU" sz="2400" dirty="0"/>
              <a:t>Сравнительный анализ ФГОС НОО (2009 г.) и ФГОС НОО (2021 г.)</a:t>
            </a:r>
          </a:p>
          <a:p>
            <a:pPr>
              <a:buAutoNum type="arabicPeriod"/>
            </a:pPr>
            <a:r>
              <a:rPr lang="ru-RU" sz="2400" dirty="0"/>
              <a:t>Сравнительный анализ ФГОС ООО (2010 г.) и ФГОС ООО (2021 г.)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ABB178D-96CC-4E26-8B2A-96509E57AF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57938" y="166566"/>
            <a:ext cx="2353260" cy="1322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78749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F4C6F4-664A-4A4A-AD8D-9E668D21F2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5184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5E5AF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Рабочие программы по учебным предметам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C1AFFB2-5452-4B5F-B666-EAE36A99E3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676401"/>
            <a:ext cx="8596668" cy="4364962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07000"/>
              </a:lnSpc>
              <a:spcAft>
                <a:spcPts val="750"/>
              </a:spcAft>
            </a:pPr>
            <a:r>
              <a:rPr lang="ru-RU" sz="19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Примерные рабочие программы по учебным предметам разработаны в 2021 г. для 16 учебных предметов начального общего образования и 22 учебных предметов основного общего образования.</a:t>
            </a:r>
            <a:endParaRPr lang="ru-RU" sz="19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750"/>
              </a:spcAft>
            </a:pPr>
            <a:r>
              <a:rPr lang="ru-RU" sz="19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апреле-августе 2021 г. проведено общественно-профессиональное обсуждение и экспертиза проектов примерных рабочих программ. С 15 сентября 2021 г. началась их апробация в школах России.</a:t>
            </a:r>
            <a:endParaRPr lang="ru-RU" sz="19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750"/>
              </a:spcAft>
            </a:pPr>
            <a:r>
              <a:rPr lang="ru-RU" sz="19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Примерные рабочие программы соответствуют требованиям федеральных государственных образовательных стандартов общего образования и обеспечивают:</a:t>
            </a:r>
            <a:endParaRPr lang="ru-RU" sz="19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75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9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Равный доступ к качественному образованию</a:t>
            </a:r>
            <a:endParaRPr lang="ru-RU" sz="1900" dirty="0">
              <a:solidFill>
                <a:srgbClr val="231F2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75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9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Единые требования к условиям организации образовательного процесса</a:t>
            </a:r>
            <a:endParaRPr lang="ru-RU" sz="1900" dirty="0">
              <a:solidFill>
                <a:srgbClr val="231F2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75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9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Единые подходы к оценке образовательных результатов</a:t>
            </a:r>
            <a:endParaRPr lang="ru-RU" sz="1900" dirty="0">
              <a:solidFill>
                <a:srgbClr val="231F2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7068640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0A8A2D-F9AE-4547-B912-2B0E75A999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7654" y="233680"/>
            <a:ext cx="8596668" cy="477520"/>
          </a:xfrm>
        </p:spPr>
        <p:txBody>
          <a:bodyPr>
            <a:normAutofit fontScale="90000"/>
          </a:bodyPr>
          <a:lstStyle/>
          <a:p>
            <a:pPr algn="ctr"/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5E5AF4"/>
                </a:solidFill>
                <a:effectLst/>
                <a:uLnTx/>
                <a:uFillTx/>
                <a:latin typeface="Trebuchet MS" panose="020B0603020202020204"/>
                <a:ea typeface="+mj-ea"/>
                <a:cs typeface="+mj-cs"/>
              </a:rPr>
              <a:t>Структура ООП НОО </a:t>
            </a:r>
            <a:endParaRPr lang="ru-RU" dirty="0">
              <a:solidFill>
                <a:srgbClr val="5E5AF4"/>
              </a:solidFill>
            </a:endParaRPr>
          </a:p>
        </p:txBody>
      </p:sp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id="{4F243C78-5BE1-46A9-9293-4ADC1C1EBF3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19647367"/>
              </p:ext>
            </p:extLst>
          </p:nvPr>
        </p:nvGraphicFramePr>
        <p:xfrm>
          <a:off x="345440" y="711200"/>
          <a:ext cx="11501120" cy="61377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19600">
                  <a:extLst>
                    <a:ext uri="{9D8B030D-6E8A-4147-A177-3AD203B41FA5}">
                      <a16:colId xmlns:a16="http://schemas.microsoft.com/office/drawing/2014/main" val="4057747794"/>
                    </a:ext>
                  </a:extLst>
                </a:gridCol>
                <a:gridCol w="7081520">
                  <a:extLst>
                    <a:ext uri="{9D8B030D-6E8A-4147-A177-3AD203B41FA5}">
                      <a16:colId xmlns:a16="http://schemas.microsoft.com/office/drawing/2014/main" val="3014445553"/>
                    </a:ext>
                  </a:extLst>
                </a:gridCol>
              </a:tblGrid>
              <a:tr h="356177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ФГОС НОО (2009 г.)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ФГОС НОО (2021 г.)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0608503"/>
                  </a:ext>
                </a:extLst>
              </a:tr>
              <a:tr h="356177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Структура ООП НОО (п. 16)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Структура программы начального общего образования (п. 29-32)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4036359"/>
                  </a:ext>
                </a:extLst>
              </a:tr>
              <a:tr h="5210925">
                <a:tc>
                  <a:txBody>
                    <a:bodyPr/>
                    <a:lstStyle/>
                    <a:p>
                      <a:pPr algn="ctr"/>
                      <a:r>
                        <a:rPr lang="ru-RU" sz="1400" b="1" u="sng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Целевой раздел: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ü"/>
                      </a:pP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Пояснительная записка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ü"/>
                      </a:pP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Планируемые результаты освоения обучающимися ООП НОО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ü"/>
                      </a:pP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Система оценки достижения планируемых результатов освоения ООП НОО</a:t>
                      </a:r>
                    </a:p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r>
                        <a:rPr lang="ru-RU" sz="1400" b="1" u="sng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Содержательный раздел:</a:t>
                      </a:r>
                    </a:p>
                    <a:p>
                      <a:pPr marL="285750" indent="-285750" algn="l">
                        <a:buFont typeface="Wingdings" panose="05000000000000000000" pitchFamily="2" charset="2"/>
                        <a:buChar char="ü"/>
                      </a:pPr>
                      <a:r>
                        <a:rPr lang="ru-RU" sz="14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Программа формирования УУД у обучающихся при получении начального общего образования</a:t>
                      </a:r>
                    </a:p>
                    <a:p>
                      <a:pPr marL="285750" indent="-285750" algn="l">
                        <a:buFont typeface="Wingdings" panose="05000000000000000000" pitchFamily="2" charset="2"/>
                        <a:buChar char="ü"/>
                      </a:pPr>
                      <a:r>
                        <a:rPr lang="ru-RU" sz="14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Программы отдельных учебных предметов, курсов и курсов внеурочной деятельности</a:t>
                      </a:r>
                    </a:p>
                    <a:p>
                      <a:pPr marL="285750" indent="-285750" algn="l">
                        <a:buFont typeface="Wingdings" panose="05000000000000000000" pitchFamily="2" charset="2"/>
                        <a:buChar char="ü"/>
                      </a:pPr>
                      <a:r>
                        <a:rPr lang="ru-RU" sz="14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Рабочая программа воспитания</a:t>
                      </a:r>
                    </a:p>
                    <a:p>
                      <a:pPr marL="285750" indent="-285750" algn="l">
                        <a:buFont typeface="Wingdings" panose="05000000000000000000" pitchFamily="2" charset="2"/>
                        <a:buChar char="ü"/>
                      </a:pPr>
                      <a:r>
                        <a:rPr lang="ru-RU" sz="14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Программа коррекционной работы</a:t>
                      </a:r>
                    </a:p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r>
                        <a:rPr lang="ru-RU" sz="1400" b="1" u="sng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Организационный раздел:</a:t>
                      </a:r>
                    </a:p>
                    <a:p>
                      <a:pPr marL="285750" indent="-285750" algn="l">
                        <a:buFont typeface="Wingdings" panose="05000000000000000000" pitchFamily="2" charset="2"/>
                        <a:buChar char="ü"/>
                      </a:pPr>
                      <a:r>
                        <a:rPr lang="ru-RU" sz="1400" b="0" u="non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Учебный план начального общего образования</a:t>
                      </a:r>
                    </a:p>
                    <a:p>
                      <a:pPr marL="285750" indent="-285750" algn="l">
                        <a:buFont typeface="Wingdings" panose="05000000000000000000" pitchFamily="2" charset="2"/>
                        <a:buChar char="ü"/>
                      </a:pPr>
                      <a:r>
                        <a:rPr lang="ru-RU" sz="1400" b="0" u="non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Календарный учебный график</a:t>
                      </a:r>
                    </a:p>
                    <a:p>
                      <a:pPr marL="285750" indent="-285750" algn="l">
                        <a:buFont typeface="Wingdings" panose="05000000000000000000" pitchFamily="2" charset="2"/>
                        <a:buChar char="ü"/>
                      </a:pPr>
                      <a:r>
                        <a:rPr lang="ru-RU" sz="1400" b="0" u="non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 внеурочной деятельности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Календарный план воспитательной работы</a:t>
                      </a:r>
                      <a:endParaRPr lang="ru-RU" sz="1400" b="0" u="non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85750" indent="-285750" algn="l">
                        <a:buFont typeface="Wingdings" panose="05000000000000000000" pitchFamily="2" charset="2"/>
                        <a:buChar char="ü"/>
                      </a:pPr>
                      <a:r>
                        <a:rPr lang="ru-RU" sz="1400" b="0" u="non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Система условий реализации ООП НОО в соответствии с требованиями стандарта</a:t>
                      </a:r>
                    </a:p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Целевой раздел: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Пояснительная записка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Планируемые результаты освоения обучающимися программы начального общего образования 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Система оценки достижения планируемых результатов освоения программы начального общего образования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kumimoji="0" lang="ru-RU" sz="1400" b="1" i="0" u="sng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ru-RU" sz="1400" b="1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Содержательный раздел: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Рабочие программы учебных предметов, учебных курсов (в том числе внеурочной деятельности), учебных модулей;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Программа формирования универсальных учебных действий у обучающихся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Рабочая программа воспитания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kumimoji="0" lang="ru-RU" sz="1400" b="1" i="0" u="sng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ru-RU" sz="1400" b="1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Организационный раздел: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Учебный план 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План внеурочной деятельности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Календарный учебный график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Календарный план воспитательной работы, содержащий перечень событий и мероприятий воспитательной направленности, которые организуются и проводятся Организацией или в которых Организация принимает участие в учебном году или периоде обучения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Характеристика условий реализации программы начального общего образования в соответствии с требованиями ФГОС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endParaRPr kumimoji="0" lang="ru-R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0968868"/>
                  </a:ext>
                </a:extLst>
              </a:tr>
            </a:tbl>
          </a:graphicData>
        </a:graphic>
      </p:graphicFrame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8511B33-D6A8-49C0-895B-877D753E4B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64800" y="44933"/>
            <a:ext cx="1593190" cy="895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540115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0A8A2D-F9AE-4547-B912-2B0E75A999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7654" y="233680"/>
            <a:ext cx="8596668" cy="477520"/>
          </a:xfrm>
        </p:spPr>
        <p:txBody>
          <a:bodyPr>
            <a:normAutofit fontScale="90000"/>
          </a:bodyPr>
          <a:lstStyle/>
          <a:p>
            <a:pPr algn="ctr"/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5E5AF4"/>
                </a:solidFill>
                <a:effectLst/>
                <a:uLnTx/>
                <a:uFillTx/>
                <a:latin typeface="Trebuchet MS" panose="020B0603020202020204"/>
                <a:ea typeface="+mj-ea"/>
                <a:cs typeface="+mj-cs"/>
              </a:rPr>
              <a:t>Структура ООП ООО</a:t>
            </a:r>
            <a:endParaRPr lang="ru-RU" dirty="0">
              <a:solidFill>
                <a:srgbClr val="5E5AF4"/>
              </a:solidFill>
            </a:endParaRPr>
          </a:p>
        </p:txBody>
      </p:sp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id="{4F243C78-5BE1-46A9-9293-4ADC1C1EBF3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19816464"/>
              </p:ext>
            </p:extLst>
          </p:nvPr>
        </p:nvGraphicFramePr>
        <p:xfrm>
          <a:off x="345440" y="711200"/>
          <a:ext cx="11501120" cy="61377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19600">
                  <a:extLst>
                    <a:ext uri="{9D8B030D-6E8A-4147-A177-3AD203B41FA5}">
                      <a16:colId xmlns:a16="http://schemas.microsoft.com/office/drawing/2014/main" val="4057747794"/>
                    </a:ext>
                  </a:extLst>
                </a:gridCol>
                <a:gridCol w="7081520">
                  <a:extLst>
                    <a:ext uri="{9D8B030D-6E8A-4147-A177-3AD203B41FA5}">
                      <a16:colId xmlns:a16="http://schemas.microsoft.com/office/drawing/2014/main" val="3014445553"/>
                    </a:ext>
                  </a:extLst>
                </a:gridCol>
              </a:tblGrid>
              <a:tr h="356177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ФГОС ООО (2010 г.)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ФГОС ООО (2021 г.)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0608503"/>
                  </a:ext>
                </a:extLst>
              </a:tr>
              <a:tr h="356177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Структура ООП ООО (п. 14)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Структура программы основного общего образования (п. 30-33)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4036359"/>
                  </a:ext>
                </a:extLst>
              </a:tr>
              <a:tr h="5210925">
                <a:tc>
                  <a:txBody>
                    <a:bodyPr/>
                    <a:lstStyle/>
                    <a:p>
                      <a:pPr algn="ctr"/>
                      <a:r>
                        <a:rPr lang="ru-RU" sz="1400" b="1" u="sng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Целевой раздел: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ü"/>
                      </a:pP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Пояснительная записка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ü"/>
                      </a:pP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Планируемые результаты освоения обучающимися ООП ООО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ü"/>
                      </a:pP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Система оценки достижения планируемых результатов освоения ООП ООО</a:t>
                      </a:r>
                    </a:p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r>
                        <a:rPr lang="ru-RU" sz="1400" b="1" u="sng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Содержательный раздел:</a:t>
                      </a:r>
                    </a:p>
                    <a:p>
                      <a:pPr marL="285750" indent="-285750" algn="l">
                        <a:buFont typeface="Wingdings" panose="05000000000000000000" pitchFamily="2" charset="2"/>
                        <a:buChar char="ü"/>
                      </a:pPr>
                      <a:r>
                        <a:rPr lang="ru-RU" sz="14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Программа развития УУД (программа формирования </a:t>
                      </a:r>
                      <a:r>
                        <a:rPr lang="ru-RU" sz="1400" b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общеучебных</a:t>
                      </a:r>
                      <a:r>
                        <a:rPr lang="ru-RU" sz="14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умений и навыков)</a:t>
                      </a:r>
                    </a:p>
                    <a:p>
                      <a:pPr marL="285750" indent="-285750" algn="l">
                        <a:buFont typeface="Wingdings" panose="05000000000000000000" pitchFamily="2" charset="2"/>
                        <a:buChar char="ü"/>
                      </a:pPr>
                      <a:r>
                        <a:rPr lang="ru-RU" sz="14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Программы отдельных учебных предметов, курсов  внеурочной деятельности</a:t>
                      </a:r>
                    </a:p>
                    <a:p>
                      <a:pPr marL="285750" indent="-285750" algn="l">
                        <a:buFont typeface="Wingdings" panose="05000000000000000000" pitchFamily="2" charset="2"/>
                        <a:buChar char="ü"/>
                      </a:pPr>
                      <a:r>
                        <a:rPr lang="ru-RU" sz="14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Рабочая программа воспитания</a:t>
                      </a:r>
                    </a:p>
                    <a:p>
                      <a:pPr marL="285750" indent="-285750" algn="l">
                        <a:buFont typeface="Wingdings" panose="05000000000000000000" pitchFamily="2" charset="2"/>
                        <a:buChar char="ü"/>
                      </a:pPr>
                      <a:r>
                        <a:rPr lang="ru-RU" sz="14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Программа коррекционной работы</a:t>
                      </a:r>
                    </a:p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r>
                        <a:rPr lang="ru-RU" sz="1400" b="1" u="sng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Организационный раздел:</a:t>
                      </a:r>
                    </a:p>
                    <a:p>
                      <a:pPr marL="285750" indent="-285750" algn="l">
                        <a:buFont typeface="Wingdings" panose="05000000000000000000" pitchFamily="2" charset="2"/>
                        <a:buChar char="ü"/>
                      </a:pPr>
                      <a:r>
                        <a:rPr lang="ru-RU" sz="1400" b="0" u="non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Учебный план основного общего образования</a:t>
                      </a:r>
                    </a:p>
                    <a:p>
                      <a:pPr marL="285750" indent="-285750" algn="l">
                        <a:buFont typeface="Wingdings" panose="05000000000000000000" pitchFamily="2" charset="2"/>
                        <a:buChar char="ü"/>
                      </a:pPr>
                      <a:r>
                        <a:rPr lang="ru-RU" sz="1400" b="0" u="non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Календарный учебный график</a:t>
                      </a:r>
                    </a:p>
                    <a:p>
                      <a:pPr marL="285750" indent="-285750" algn="l">
                        <a:buFont typeface="Wingdings" panose="05000000000000000000" pitchFamily="2" charset="2"/>
                        <a:buChar char="ü"/>
                      </a:pPr>
                      <a:r>
                        <a:rPr lang="ru-RU" sz="1400" b="0" u="non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 внеурочной деятельности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Календарный план воспитательной работы</a:t>
                      </a:r>
                      <a:endParaRPr lang="ru-RU" sz="1400" b="0" u="non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85750" indent="-285750" algn="l">
                        <a:buFont typeface="Wingdings" panose="05000000000000000000" pitchFamily="2" charset="2"/>
                        <a:buChar char="ü"/>
                      </a:pPr>
                      <a:r>
                        <a:rPr lang="ru-RU" sz="1400" b="0" u="non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Система условий реализации ООП ООО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Целевой раздел: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Пояснительная записка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Планируемые результаты освоения обучающимися программы основного общего образования 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Система оценки достижения планируемых результатов освоения программы основного общего образования</a:t>
                      </a:r>
                      <a:endParaRPr kumimoji="0" lang="ru-RU" sz="1400" b="1" i="0" u="sng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ru-RU" sz="1400" b="1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Содержательный раздел: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Рабочие программы учебных предметов, учебных курсов (в том числе внеурочной деятельности), учебных модулей;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Программа формирования универсальных учебных действий у обучающихся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Рабочая программа воспитания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Программа коррекционной работы (разрабатывается при наличии Организации обучающихся с ОВЗ)</a:t>
                      </a:r>
                      <a:endParaRPr kumimoji="0" lang="ru-RU" sz="1400" b="1" i="0" u="sng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ru-RU" sz="1400" b="1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Организационный раздел: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Учебный план 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План внеурочной деятельности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Календарный учебный график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Календарный план воспитательной работы, содержащий перечень событий и мероприятий воспитательной направленности, которые организуются и проводятся Организацией или в которых Организация принимает участие в учебном году или периоде обучения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Характеристика условий реализации программы основного общего образования в том числе адаптированной, в соответствии с требованиями ФГОС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endParaRPr kumimoji="0" lang="ru-R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0968868"/>
                  </a:ext>
                </a:extLst>
              </a:tr>
            </a:tbl>
          </a:graphicData>
        </a:graphic>
      </p:graphicFrame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2D210D4-0305-4992-AB82-86B7309BDA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02056" y="9006"/>
            <a:ext cx="1694974" cy="952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66124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FDAC3F1-CD99-4CCE-848D-AFE9486429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2810" y="93232"/>
            <a:ext cx="8596668" cy="1034528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rgbClr val="5E5AF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Сроки реализации </a:t>
            </a:r>
            <a:br>
              <a:rPr lang="ru-RU" sz="2800" b="1" dirty="0">
                <a:solidFill>
                  <a:srgbClr val="5E5AF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5E5AF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ООП НОО и ООП ООО</a:t>
            </a:r>
          </a:p>
        </p:txBody>
      </p:sp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id="{22741EB1-36EB-4D73-91E8-4C580208BCE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50320967"/>
              </p:ext>
            </p:extLst>
          </p:nvPr>
        </p:nvGraphicFramePr>
        <p:xfrm>
          <a:off x="882127" y="1263128"/>
          <a:ext cx="8467351" cy="5501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69195">
                  <a:extLst>
                    <a:ext uri="{9D8B030D-6E8A-4147-A177-3AD203B41FA5}">
                      <a16:colId xmlns:a16="http://schemas.microsoft.com/office/drawing/2014/main" val="1181378620"/>
                    </a:ext>
                  </a:extLst>
                </a:gridCol>
                <a:gridCol w="4298156">
                  <a:extLst>
                    <a:ext uri="{9D8B030D-6E8A-4147-A177-3AD203B41FA5}">
                      <a16:colId xmlns:a16="http://schemas.microsoft.com/office/drawing/2014/main" val="1793899446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Начальное общее образование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85513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Общий объём аудиторной работы обучающихся за 4 года </a:t>
                      </a:r>
                    </a:p>
                    <a:p>
                      <a:pPr algn="ctr"/>
                      <a:r>
                        <a:rPr lang="ru-RU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(ФГОС НОО – 2021 г.)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учебных занятий за 4 года </a:t>
                      </a:r>
                      <a:r>
                        <a:rPr lang="ru-RU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(ФГОС НОО – 2009 г.)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588192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менее </a:t>
                      </a:r>
                      <a:r>
                        <a:rPr lang="ru-RU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2954</a:t>
                      </a: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академических часа при 5-ти дневной учебной неделе 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менее </a:t>
                      </a:r>
                      <a:r>
                        <a:rPr lang="ru-RU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2904</a:t>
                      </a: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ч.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80397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более</a:t>
                      </a:r>
                      <a:r>
                        <a:rPr lang="ru-RU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3190 </a:t>
                      </a: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академических часа  при 6-ти дневной учебной неделе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более</a:t>
                      </a:r>
                      <a:r>
                        <a:rPr lang="ru-RU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3345  </a:t>
                      </a: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1275521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2401730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Основное общее образование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59231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Общий объём аудиторной работы обучающихся за 5 лет</a:t>
                      </a:r>
                    </a:p>
                    <a:p>
                      <a:pPr algn="ctr"/>
                      <a:r>
                        <a:rPr lang="ru-RU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(ФГОС НОО – 2021 г.)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учебных занятий за 5 лет </a:t>
                      </a:r>
                      <a:r>
                        <a:rPr lang="ru-RU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(ФГОС НОО – 2010 г.)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82966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менее </a:t>
                      </a:r>
                      <a:r>
                        <a:rPr lang="ru-RU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5058</a:t>
                      </a: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академических часа при 5-ти дневной учебной неделе 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менее </a:t>
                      </a:r>
                      <a:r>
                        <a:rPr lang="ru-RU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5267</a:t>
                      </a: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ч. при 5-ти дневной учебной неделе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749949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более</a:t>
                      </a:r>
                      <a:r>
                        <a:rPr lang="ru-RU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5594 </a:t>
                      </a: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академических часа  при 6-ти дневной учебной неделе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более</a:t>
                      </a:r>
                      <a:r>
                        <a:rPr lang="ru-RU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6020  </a:t>
                      </a: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ч. при 6-ти дневной учебной неделе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5417485"/>
                  </a:ext>
                </a:extLst>
              </a:tr>
            </a:tbl>
          </a:graphicData>
        </a:graphic>
      </p:graphicFrame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6442CB4-7895-410E-A13C-F8C84D1629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03130" y="239527"/>
            <a:ext cx="2353260" cy="1322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969310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AEA3047-8A25-4092-ACEC-CFC8C643D8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893386" cy="90424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>
                <a:solidFill>
                  <a:srgbClr val="5E5AF4"/>
                </a:solidFill>
              </a:rPr>
              <a:t>Перечень предметных областей, </a:t>
            </a:r>
            <a:br>
              <a:rPr lang="ru-RU" sz="2800" dirty="0">
                <a:solidFill>
                  <a:srgbClr val="5E5AF4"/>
                </a:solidFill>
              </a:rPr>
            </a:br>
            <a:r>
              <a:rPr lang="ru-RU" sz="2800" dirty="0">
                <a:solidFill>
                  <a:srgbClr val="5E5AF4"/>
                </a:solidFill>
              </a:rPr>
              <a:t>учебных предметов и модулей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CA06C1D-3700-40F0-8B24-CF2371473F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92294" y="1645920"/>
            <a:ext cx="10620586" cy="1605279"/>
          </a:xfrm>
        </p:spPr>
        <p:txBody>
          <a:bodyPr>
            <a:normAutofit/>
          </a:bodyPr>
          <a:lstStyle/>
          <a:p>
            <a:r>
              <a:rPr lang="ru-RU" sz="1800" b="0" i="0" dirty="0">
                <a:solidFill>
                  <a:srgbClr val="000000"/>
                </a:solidFill>
                <a:effectLst/>
                <a:latin typeface="Bureausans-Regular"/>
              </a:rPr>
              <a:t>В предметной области «Математика и информатика» появился учебный предмет</a:t>
            </a:r>
            <a:br>
              <a:rPr lang="ru-RU" sz="1800" b="0" i="0" dirty="0">
                <a:solidFill>
                  <a:srgbClr val="000000"/>
                </a:solidFill>
                <a:effectLst/>
                <a:latin typeface="Bureausans-Regular"/>
              </a:rPr>
            </a:br>
            <a:r>
              <a:rPr lang="ru-RU" sz="1800" b="0" i="0" dirty="0">
                <a:solidFill>
                  <a:srgbClr val="000000"/>
                </a:solidFill>
                <a:effectLst/>
                <a:latin typeface="Bureausans-Regular"/>
              </a:rPr>
              <a:t>«Математика». В него входят учебные курсы «Алгебра», «Геометрия» и «Вероятность и статистика». </a:t>
            </a:r>
          </a:p>
          <a:p>
            <a:r>
              <a:rPr lang="ru-RU" sz="1800" b="0" i="0" dirty="0">
                <a:solidFill>
                  <a:srgbClr val="000000"/>
                </a:solidFill>
                <a:effectLst/>
                <a:latin typeface="Bureausans-Regular"/>
              </a:rPr>
              <a:t>Также изменили структуру предметной области «Общественно-научные предметы». Теперь учебный предмет «История» включает учебные курсы «История России» и «Всеобщая история».</a:t>
            </a:r>
            <a:r>
              <a:rPr lang="ru-RU" dirty="0"/>
              <a:t> </a:t>
            </a:r>
            <a:br>
              <a:rPr lang="ru-RU" dirty="0"/>
            </a:br>
            <a:endParaRPr lang="ru-RU" dirty="0"/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9F298AB3-0A14-4327-AE1F-C597C3A996ED}"/>
              </a:ext>
            </a:extLst>
          </p:cNvPr>
          <p:cNvSpPr txBox="1">
            <a:spLocks/>
          </p:cNvSpPr>
          <p:nvPr/>
        </p:nvSpPr>
        <p:spPr>
          <a:xfrm>
            <a:off x="1066800" y="3200399"/>
            <a:ext cx="8503920" cy="75184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00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800" dirty="0">
                <a:solidFill>
                  <a:srgbClr val="5E5AF4"/>
                </a:solidFill>
              </a:rPr>
              <a:t>Изучение родного и второго иностранного языков </a:t>
            </a:r>
          </a:p>
          <a:p>
            <a:pPr algn="ctr"/>
            <a:r>
              <a:rPr lang="ru-RU" sz="2800" dirty="0">
                <a:solidFill>
                  <a:srgbClr val="5E5AF4"/>
                </a:solidFill>
              </a:rPr>
              <a:t>на уровне ООО</a:t>
            </a:r>
          </a:p>
        </p:txBody>
      </p:sp>
      <p:graphicFrame>
        <p:nvGraphicFramePr>
          <p:cNvPr id="5" name="Таблица 5">
            <a:extLst>
              <a:ext uri="{FF2B5EF4-FFF2-40B4-BE49-F238E27FC236}">
                <a16:creationId xmlns:a16="http://schemas.microsoft.com/office/drawing/2014/main" id="{CEB60714-E843-4C24-B092-DCB4C6BBAF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2713394"/>
              </p:ext>
            </p:extLst>
          </p:nvPr>
        </p:nvGraphicFramePr>
        <p:xfrm>
          <a:off x="1351280" y="3952239"/>
          <a:ext cx="9001760" cy="2108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00880">
                  <a:extLst>
                    <a:ext uri="{9D8B030D-6E8A-4147-A177-3AD203B41FA5}">
                      <a16:colId xmlns:a16="http://schemas.microsoft.com/office/drawing/2014/main" val="1829801408"/>
                    </a:ext>
                  </a:extLst>
                </a:gridCol>
                <a:gridCol w="4500880">
                  <a:extLst>
                    <a:ext uri="{9D8B030D-6E8A-4147-A177-3AD203B41FA5}">
                      <a16:colId xmlns:a16="http://schemas.microsoft.com/office/drawing/2014/main" val="282094026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Было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Стало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93534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Bureausans-Regular"/>
                        </a:rPr>
                        <a:t>Включали в перечень обязательных</a:t>
                      </a:r>
                      <a:b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Bureausans-Regular"/>
                        </a:rPr>
                      </a:br>
                      <a: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Bureausans-Regular"/>
                        </a:rPr>
                        <a:t>предметных областей и учебных</a:t>
                      </a:r>
                      <a:b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Bureausans-Regular"/>
                        </a:rPr>
                      </a:br>
                      <a: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Bureausans-Regular"/>
                        </a:rPr>
                        <a:t>предметов.</a:t>
                      </a:r>
                      <a:r>
                        <a:rPr lang="ru-RU" dirty="0"/>
                        <a:t> </a:t>
                      </a:r>
                      <a:br>
                        <a:rPr lang="ru-RU" dirty="0"/>
                      </a:b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Bureausans-Regular"/>
                        </a:rPr>
                        <a:t>Теперь изучение родного и второго</a:t>
                      </a:r>
                      <a:b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Bureausans-Regular"/>
                        </a:rPr>
                      </a:br>
                      <a: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Bureausans-Regular"/>
                        </a:rPr>
                        <a:t>иностранного языка можно организовать,</a:t>
                      </a:r>
                      <a:b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Bureausans-Regular"/>
                        </a:rPr>
                      </a:br>
                      <a: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Bureausans-Regular"/>
                        </a:rPr>
                        <a:t>если для этого есть условия в школе. При</a:t>
                      </a:r>
                      <a:b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Bureausans-Regular"/>
                        </a:rPr>
                      </a:br>
                      <a: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Bureausans-Regular"/>
                        </a:rPr>
                        <a:t>этом также надо получить заявления</a:t>
                      </a:r>
                      <a:b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Bureausans-Regular"/>
                        </a:rPr>
                      </a:br>
                      <a: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Bureausans-Regular"/>
                        </a:rPr>
                        <a:t>родителей.</a:t>
                      </a:r>
                      <a:r>
                        <a:rPr lang="ru-RU" dirty="0"/>
                        <a:t> </a:t>
                      </a:r>
                      <a:br>
                        <a:rPr lang="ru-RU" dirty="0"/>
                      </a:b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68995522"/>
                  </a:ext>
                </a:extLst>
              </a:tr>
            </a:tbl>
          </a:graphicData>
        </a:graphic>
      </p:graphicFrame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C9F2F99-67A7-41F1-908D-F226F6EBC0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03130" y="239527"/>
            <a:ext cx="2353260" cy="1322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287028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26EC29A-5C7B-4DCE-9D5E-598D579DB0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609600"/>
          </a:xfrm>
        </p:spPr>
        <p:txBody>
          <a:bodyPr>
            <a:normAutofit/>
          </a:bodyPr>
          <a:lstStyle/>
          <a:p>
            <a:pPr algn="ctr"/>
            <a:r>
              <a:rPr lang="ru-RU" sz="2800" dirty="0">
                <a:solidFill>
                  <a:srgbClr val="5E5AF4"/>
                </a:solidFill>
              </a:rPr>
              <a:t>Рабочая программа воспитания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80B8A02-FA05-4DC4-B709-43349BD5D6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236981"/>
            <a:ext cx="9482666" cy="1727199"/>
          </a:xfrm>
        </p:spPr>
        <p:txBody>
          <a:bodyPr>
            <a:normAutofit lnSpcReduction="10000"/>
          </a:bodyPr>
          <a:lstStyle/>
          <a:p>
            <a:r>
              <a:rPr lang="ru-RU" sz="1800" b="0" i="0" dirty="0">
                <a:solidFill>
                  <a:srgbClr val="000000"/>
                </a:solidFill>
                <a:effectLst/>
                <a:latin typeface="Bureausans-Regular"/>
              </a:rPr>
              <a:t>Требования к рабочей программе воспитания НОО стали мягче.</a:t>
            </a:r>
            <a:br>
              <a:rPr lang="ru-RU" sz="1800" b="0" i="0" dirty="0">
                <a:solidFill>
                  <a:srgbClr val="000000"/>
                </a:solidFill>
                <a:effectLst/>
                <a:latin typeface="Bureausans-Regular"/>
              </a:rPr>
            </a:br>
            <a:r>
              <a:rPr lang="ru-RU" sz="1800" b="0" i="0" dirty="0">
                <a:solidFill>
                  <a:srgbClr val="000000"/>
                </a:solidFill>
                <a:effectLst/>
                <a:latin typeface="Bureausans-Regular"/>
              </a:rPr>
              <a:t>Законодатели указали, что программа воспитания для НОО может, но не обязана включать модули, и описали, что еще в ней может быть.</a:t>
            </a:r>
          </a:p>
          <a:p>
            <a:r>
              <a:rPr lang="ru-RU" sz="1800" b="0" i="0" dirty="0">
                <a:solidFill>
                  <a:srgbClr val="000000"/>
                </a:solidFill>
                <a:effectLst/>
                <a:latin typeface="Bureausans-Regular"/>
              </a:rPr>
              <a:t>Для ООО модульная структура также стала возможной, а не обязательной. Но для ООО добавили обязательные требования к рабочей программе воспитания.</a:t>
            </a:r>
            <a:r>
              <a:rPr lang="ru-RU" dirty="0"/>
              <a:t> </a:t>
            </a:r>
            <a:br>
              <a:rPr lang="ru-RU" dirty="0"/>
            </a:br>
            <a:endParaRPr lang="ru-RU" dirty="0"/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C36360FC-4B27-4BA7-9111-1E8FA407AFDC}"/>
              </a:ext>
            </a:extLst>
          </p:cNvPr>
          <p:cNvSpPr txBox="1">
            <a:spLocks/>
          </p:cNvSpPr>
          <p:nvPr/>
        </p:nvSpPr>
        <p:spPr>
          <a:xfrm>
            <a:off x="998740" y="3220721"/>
            <a:ext cx="8596668" cy="60960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85000"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800" dirty="0">
                <a:solidFill>
                  <a:srgbClr val="5E5AF4"/>
                </a:solidFill>
              </a:rPr>
              <a:t>Содержание календарного плана воспитательной работы</a:t>
            </a:r>
          </a:p>
        </p:txBody>
      </p:sp>
      <p:graphicFrame>
        <p:nvGraphicFramePr>
          <p:cNvPr id="6" name="Таблица 6">
            <a:extLst>
              <a:ext uri="{FF2B5EF4-FFF2-40B4-BE49-F238E27FC236}">
                <a16:creationId xmlns:a16="http://schemas.microsoft.com/office/drawing/2014/main" id="{354FBF48-8CDE-4FD6-83C6-D5691811A1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8183010"/>
              </p:ext>
            </p:extLst>
          </p:nvPr>
        </p:nvGraphicFramePr>
        <p:xfrm>
          <a:off x="355600" y="3893820"/>
          <a:ext cx="10373360" cy="2108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34093">
                  <a:extLst>
                    <a:ext uri="{9D8B030D-6E8A-4147-A177-3AD203B41FA5}">
                      <a16:colId xmlns:a16="http://schemas.microsoft.com/office/drawing/2014/main" val="1893022630"/>
                    </a:ext>
                  </a:extLst>
                </a:gridCol>
                <a:gridCol w="5139267">
                  <a:extLst>
                    <a:ext uri="{9D8B030D-6E8A-4147-A177-3AD203B41FA5}">
                      <a16:colId xmlns:a16="http://schemas.microsoft.com/office/drawing/2014/main" val="5725596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Было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002060"/>
                          </a:solidFill>
                        </a:rPr>
                        <a:t>Стало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77978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Bureausans-Regular"/>
                        </a:rPr>
                        <a:t>Ранее календарный план</a:t>
                      </a:r>
                      <a:b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Bureausans-Regular"/>
                        </a:rPr>
                      </a:br>
                      <a: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Bureausans-Regular"/>
                        </a:rPr>
                        <a:t>воспитательной работы только</a:t>
                      </a:r>
                      <a:b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Bureausans-Regular"/>
                        </a:rPr>
                      </a:br>
                      <a: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Bureausans-Regular"/>
                        </a:rPr>
                        <a:t>упоминался в федеральных</a:t>
                      </a:r>
                      <a:b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Bureausans-Regular"/>
                        </a:rPr>
                      </a:br>
                      <a: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Bureausans-Regular"/>
                        </a:rPr>
                        <a:t>государственных образовательных</a:t>
                      </a:r>
                      <a:b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Bureausans-Regular"/>
                        </a:rPr>
                      </a:br>
                      <a: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Bureausans-Regular"/>
                        </a:rPr>
                        <a:t>стандартах.</a:t>
                      </a:r>
                      <a:r>
                        <a:rPr lang="ru-RU" dirty="0"/>
                        <a:t> </a:t>
                      </a:r>
                      <a:br>
                        <a:rPr lang="ru-RU" dirty="0"/>
                      </a:b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Bureausans-Regular"/>
                        </a:rPr>
                        <a:t>Указали, что в план нужно включать не</a:t>
                      </a:r>
                      <a:b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Bureausans-Regular"/>
                        </a:rPr>
                      </a:br>
                      <a: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Bureausans-Regular"/>
                        </a:rPr>
                        <a:t>только те мероприятия, которые</a:t>
                      </a:r>
                      <a:b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Bureausans-Regular"/>
                        </a:rPr>
                      </a:br>
                      <a: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Bureausans-Regular"/>
                        </a:rPr>
                        <a:t>организует и проводит школа, но и те, в которых она просто участвует.</a:t>
                      </a:r>
                      <a:r>
                        <a:rPr lang="ru-RU" dirty="0"/>
                        <a:t> </a:t>
                      </a:r>
                      <a:br>
                        <a:rPr lang="ru-RU" dirty="0"/>
                      </a:b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904774"/>
                  </a:ext>
                </a:extLst>
              </a:tr>
            </a:tbl>
          </a:graphicData>
        </a:graphic>
      </p:graphicFrame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D60FEEB-9CFF-421C-9DEE-A3EADE7D8B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25050" y="110688"/>
            <a:ext cx="2353260" cy="1322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069600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F55B522-22E7-42E8-8D11-AA5016090B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629920"/>
          </a:xfrm>
        </p:spPr>
        <p:txBody>
          <a:bodyPr>
            <a:normAutofit/>
          </a:bodyPr>
          <a:lstStyle/>
          <a:p>
            <a:pPr algn="ctr"/>
            <a:r>
              <a:rPr lang="ru-RU" sz="2800" dirty="0"/>
              <a:t>Разделы рабочей программы воспитания</a:t>
            </a:r>
          </a:p>
        </p:txBody>
      </p:sp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id="{C4D05C67-D93A-4AD6-9522-BB0FB813806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10017556"/>
              </p:ext>
            </p:extLst>
          </p:nvPr>
        </p:nvGraphicFramePr>
        <p:xfrm>
          <a:off x="677334" y="1493520"/>
          <a:ext cx="9950026" cy="43003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75013">
                  <a:extLst>
                    <a:ext uri="{9D8B030D-6E8A-4147-A177-3AD203B41FA5}">
                      <a16:colId xmlns:a16="http://schemas.microsoft.com/office/drawing/2014/main" val="1407105950"/>
                    </a:ext>
                  </a:extLst>
                </a:gridCol>
                <a:gridCol w="4975013">
                  <a:extLst>
                    <a:ext uri="{9D8B030D-6E8A-4147-A177-3AD203B41FA5}">
                      <a16:colId xmlns:a16="http://schemas.microsoft.com/office/drawing/2014/main" val="197035775"/>
                    </a:ext>
                  </a:extLst>
                </a:gridCol>
              </a:tblGrid>
              <a:tr h="504254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Было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Стало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2381918"/>
                  </a:ext>
                </a:extLst>
              </a:tr>
              <a:tr h="504254">
                <a:tc>
                  <a:txBody>
                    <a:bodyPr/>
                    <a:lstStyle/>
                    <a:p>
                      <a:r>
                        <a:rPr lang="ru-RU" sz="1800" b="0" i="0" dirty="0">
                          <a:solidFill>
                            <a:srgbClr val="24202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Описание особенностей воспитательного процесса 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800" b="0" i="0">
                          <a:solidFill>
                            <a:srgbClr val="24202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Анализ воспитательного процесса в организации</a:t>
                      </a:r>
                      <a:endParaRPr lang="ru-RU" sz="1800" b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14833927"/>
                  </a:ext>
                </a:extLst>
              </a:tr>
              <a:tr h="504254">
                <a:tc>
                  <a:txBody>
                    <a:bodyPr/>
                    <a:lstStyle/>
                    <a:p>
                      <a:r>
                        <a:rPr lang="ru-RU" sz="1800" b="0" i="0">
                          <a:solidFill>
                            <a:srgbClr val="24202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Цель и задачи воспитания обучающихся </a:t>
                      </a:r>
                      <a:endParaRPr lang="ru-RU" sz="1800" b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800" b="0" i="0">
                          <a:solidFill>
                            <a:srgbClr val="24202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Без изменений</a:t>
                      </a:r>
                      <a:endParaRPr lang="ru-RU" sz="1800" b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12651388"/>
                  </a:ext>
                </a:extLst>
              </a:tr>
              <a:tr h="504254">
                <a:tc>
                  <a:txBody>
                    <a:bodyPr/>
                    <a:lstStyle/>
                    <a:p>
                      <a:r>
                        <a:rPr lang="ru-RU" sz="1800" b="0" i="0" dirty="0">
                          <a:solidFill>
                            <a:srgbClr val="24202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Виды, формы и содержание совместной деятельности педагогических работников, обучающихся и социальных партнеров организации, осуществляющей образовательную деятельность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800" b="0" i="0" dirty="0">
                          <a:solidFill>
                            <a:srgbClr val="24202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Виды, формы и содержание воспитательной</a:t>
                      </a:r>
                      <a:br>
                        <a:rPr lang="ru-RU" sz="1800" b="0" i="0" dirty="0">
                          <a:solidFill>
                            <a:srgbClr val="24202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800" b="0" i="0" dirty="0">
                          <a:solidFill>
                            <a:srgbClr val="24202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деятельности с учетом специфики организации, интересов субъектов воспитания, тематики учебных модулей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9283278"/>
                  </a:ext>
                </a:extLst>
              </a:tr>
              <a:tr h="504254">
                <a:tc>
                  <a:txBody>
                    <a:bodyPr/>
                    <a:lstStyle/>
                    <a:p>
                      <a:r>
                        <a:rPr lang="ru-RU" sz="1800" b="0" i="0" dirty="0">
                          <a:solidFill>
                            <a:srgbClr val="24202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Основные направления самоанализа воспитательной работы в организации, осуществляющей образовательную деятельность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800" b="0" i="0" dirty="0">
                          <a:solidFill>
                            <a:srgbClr val="24202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Система поощрения социальной успешности и  проявлений активной жизненной позиции обучающихся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45659299"/>
                  </a:ext>
                </a:extLst>
              </a:tr>
            </a:tbl>
          </a:graphicData>
        </a:graphic>
      </p:graphicFrame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002ECA3-D115-4916-8D1A-5E002BB632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03130" y="239527"/>
            <a:ext cx="2353260" cy="1322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565352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BE5561-59A6-4882-A182-71DC6D11A2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239527"/>
            <a:ext cx="8596668" cy="54279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>
                <a:solidFill>
                  <a:srgbClr val="5E5AF4"/>
                </a:solidFill>
              </a:rPr>
              <a:t>Сравнение ФГОС НОО (2009г.) и ФГОС НОО (2021 г.)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51CAF66-CEF6-4CF7-9ABE-F13F8151C0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782321"/>
            <a:ext cx="9854402" cy="3169919"/>
          </a:xfrm>
        </p:spPr>
        <p:txBody>
          <a:bodyPr>
            <a:noAutofit/>
          </a:bodyPr>
          <a:lstStyle/>
          <a:p>
            <a:pPr algn="just"/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17. Срок получения начального общего образования составляет </a:t>
            </a:r>
            <a:r>
              <a:rPr lang="ru-RU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не более четырех лет. </a:t>
            </a: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Для лиц, обучающихся по индивидуальным учебным планам, срок получения начального общего образования может быть сокращен.</a:t>
            </a:r>
            <a:r>
              <a:rPr lang="ru-RU" dirty="0"/>
              <a:t> </a:t>
            </a:r>
          </a:p>
          <a:p>
            <a:pPr algn="just"/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19. Реализация программы начального общего образования осуществляется Организацией как самостоятельно, так и посредством сетевой формы.                                                  </a:t>
            </a:r>
          </a:p>
          <a:p>
            <a:pPr marL="0" indent="0">
              <a:buNone/>
            </a:pP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При реализации программы начального общего образования Организация вправе применять:</a:t>
            </a:r>
            <a:b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</a:b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различные образовательные технологии, </a:t>
            </a:r>
            <a:r>
              <a:rPr lang="ru-RU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в том числе электронное обучение, дистанционные образовательные технологии; </a:t>
            </a: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модульный принцип представления содержания указанной программы и построения учебных планов, использования соответствующих образовательных технологий.</a:t>
            </a:r>
            <a:r>
              <a:rPr lang="ru-RU" dirty="0"/>
              <a:t> </a:t>
            </a:r>
            <a:br>
              <a:rPr lang="ru-RU" dirty="0"/>
            </a:br>
            <a:br>
              <a:rPr lang="ru-RU" dirty="0"/>
            </a:br>
            <a:r>
              <a:rPr kumimoji="0" lang="ru-RU" sz="2500" b="0" i="0" u="none" strike="noStrike" kern="1200" cap="none" spc="0" normalizeH="0" baseline="0" noProof="0" dirty="0">
                <a:ln>
                  <a:noFill/>
                </a:ln>
                <a:solidFill>
                  <a:srgbClr val="5E5AF4"/>
                </a:solidFill>
                <a:effectLst/>
                <a:uLnTx/>
                <a:uFillTx/>
                <a:latin typeface="Trebuchet MS" panose="020B0603020202020204"/>
                <a:ea typeface="+mj-ea"/>
                <a:cs typeface="+mj-cs"/>
              </a:rPr>
              <a:t>Сравнение  ФГОС ООО (2010г.) и ФГОС ООО (2021 г.)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DC15613-5117-4C2D-A977-77425BACD8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31736" y="144208"/>
            <a:ext cx="1529944" cy="86009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24B2DD2-F230-41C6-A8E4-65742935626E}"/>
              </a:ext>
            </a:extLst>
          </p:cNvPr>
          <p:cNvSpPr txBox="1"/>
          <p:nvPr/>
        </p:nvSpPr>
        <p:spPr>
          <a:xfrm>
            <a:off x="677334" y="4741337"/>
            <a:ext cx="10976186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17. Срок получения основного общего образования составляет </a:t>
            </a:r>
            <a:r>
              <a:rPr lang="ru-RU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не более пяти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</a:rPr>
              <a:t> л</a:t>
            </a:r>
            <a:r>
              <a:rPr lang="ru-RU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ет.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Для обучающихся с ОВЗ при обучении по адаптированным программам основного общего образования</a:t>
            </a: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, независимо от применяемых образовательных технологий, срок получения основного общего образования может быть увеличен, но </a:t>
            </a:r>
            <a:r>
              <a:rPr lang="ru-RU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не более чем до шести лет.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Для лиц, обучающихся </a:t>
            </a:r>
            <a:r>
              <a:rPr lang="ru-RU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по индивидуальным учебным планам</a:t>
            </a: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, срок получения основного общего образования </a:t>
            </a:r>
            <a:r>
              <a:rPr lang="ru-RU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может быть сокращен.</a:t>
            </a:r>
            <a:r>
              <a:rPr lang="ru-RU" dirty="0">
                <a:solidFill>
                  <a:srgbClr val="FF0000"/>
                </a:solidFill>
              </a:rPr>
              <a:t> </a:t>
            </a:r>
            <a:br>
              <a:rPr lang="ru-RU" dirty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954722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BE5561-59A6-4882-A182-71DC6D11A2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384837"/>
            <a:ext cx="8596668" cy="8636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>
                <a:solidFill>
                  <a:srgbClr val="5E5AF4"/>
                </a:solidFill>
              </a:rPr>
              <a:t>Сравнение </a:t>
            </a:r>
            <a:br>
              <a:rPr lang="ru-RU" sz="2800" dirty="0">
                <a:solidFill>
                  <a:srgbClr val="5E5AF4"/>
                </a:solidFill>
              </a:rPr>
            </a:br>
            <a:r>
              <a:rPr lang="ru-RU" sz="2800" dirty="0">
                <a:solidFill>
                  <a:srgbClr val="5E5AF4"/>
                </a:solidFill>
              </a:rPr>
              <a:t>ФГОС НОО (2009г.) и ФГОС НОО (2021 г.)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51CAF66-CEF6-4CF7-9ABE-F13F8151C0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717041"/>
            <a:ext cx="10600266" cy="4324322"/>
          </a:xfrm>
        </p:spPr>
        <p:txBody>
          <a:bodyPr>
            <a:noAutofit/>
          </a:bodyPr>
          <a:lstStyle/>
          <a:p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22. Независимо от формы получения начального общего образования и формы обучения ФГОС является основой объективной оценки соответствия установленным требованиям образовательной деятельности и подготовки обучающихся, освоивших программу начального общего образования.</a:t>
            </a:r>
            <a:r>
              <a:rPr lang="ru-RU" dirty="0"/>
              <a:t> </a:t>
            </a:r>
          </a:p>
          <a:p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23. Результаты освоения программы начального общего образования, в том</a:t>
            </a:r>
            <a:b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</a:b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числе отдельной части или всего объема учебного предмета, учебного курса (в том числе внеурочной деятельности), учебного модуля программы начального общего образования, подлежат оцениванию с учетом специфики и особенностей предмета оценивания.</a:t>
            </a:r>
            <a:r>
              <a:rPr lang="ru-RU" dirty="0"/>
              <a:t> </a:t>
            </a:r>
          </a:p>
          <a:p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24. Структура программы начального общего образования включает </a:t>
            </a:r>
            <a:r>
              <a:rPr lang="ru-RU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обязательную часть и часть, формируемую участниками образовательных отношений </a:t>
            </a: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за счет включения в учебные планы учебных предметов, учебных курсов (в том числе внеурочной деятельности), учебных модулей по выбору родителей (законных представителей) несовершеннолетних обучающихся из перечня,</a:t>
            </a:r>
            <a:b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</a:b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предлагаемого Организацией.</a:t>
            </a:r>
            <a:r>
              <a:rPr lang="ru-RU" dirty="0"/>
              <a:t> </a:t>
            </a:r>
            <a:br>
              <a:rPr lang="ru-RU" dirty="0"/>
            </a:br>
            <a:br>
              <a:rPr lang="ru-RU" dirty="0"/>
            </a:br>
            <a:r>
              <a:rPr lang="ru-RU" dirty="0"/>
              <a:t> </a:t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24EF673-7A04-41EE-A43B-CCE8859E0B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03130" y="239527"/>
            <a:ext cx="2353260" cy="1322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75330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3029CFE-F20B-4C81-B57E-828027F1DE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243840"/>
            <a:ext cx="8596668" cy="113792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5E5AF4"/>
                </a:solidFill>
              </a:rPr>
              <a:t>Пошаговая инструкция </a:t>
            </a:r>
            <a:br>
              <a:rPr lang="ru-RU" dirty="0">
                <a:solidFill>
                  <a:srgbClr val="5E5AF4"/>
                </a:solidFill>
              </a:rPr>
            </a:br>
            <a:r>
              <a:rPr lang="ru-RU" dirty="0">
                <a:solidFill>
                  <a:srgbClr val="5E5AF4"/>
                </a:solidFill>
              </a:rPr>
              <a:t>по переходу на ФГОС-2021</a:t>
            </a:r>
          </a:p>
        </p:txBody>
      </p:sp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id="{8A91EA58-4DA9-4096-8971-80C7BBF44CC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94390904"/>
              </p:ext>
            </p:extLst>
          </p:nvPr>
        </p:nvGraphicFramePr>
        <p:xfrm>
          <a:off x="711200" y="1381760"/>
          <a:ext cx="10546080" cy="57396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2929">
                  <a:extLst>
                    <a:ext uri="{9D8B030D-6E8A-4147-A177-3AD203B41FA5}">
                      <a16:colId xmlns:a16="http://schemas.microsoft.com/office/drawing/2014/main" val="3621730495"/>
                    </a:ext>
                  </a:extLst>
                </a:gridCol>
                <a:gridCol w="7700671">
                  <a:extLst>
                    <a:ext uri="{9D8B030D-6E8A-4147-A177-3AD203B41FA5}">
                      <a16:colId xmlns:a16="http://schemas.microsoft.com/office/drawing/2014/main" val="1556112780"/>
                    </a:ext>
                  </a:extLst>
                </a:gridCol>
                <a:gridCol w="2062480">
                  <a:extLst>
                    <a:ext uri="{9D8B030D-6E8A-4147-A177-3AD203B41FA5}">
                      <a16:colId xmlns:a16="http://schemas.microsoft.com/office/drawing/2014/main" val="9725254"/>
                    </a:ext>
                  </a:extLst>
                </a:gridCol>
              </a:tblGrid>
              <a:tr h="765409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№п/п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Мероприятие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Время проведения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8576770"/>
                  </a:ext>
                </a:extLst>
              </a:tr>
              <a:tr h="443451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Сформировать рабочую группу по переходу на новые ФГОС. Издать приказ о создании рабочей группы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1-3 октября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8786295"/>
                  </a:ext>
                </a:extLst>
              </a:tr>
              <a:tr h="443451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Провести педсовет о переходе на новые  ФГОС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18-30 октября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290808"/>
                  </a:ext>
                </a:extLst>
              </a:tr>
              <a:tr h="443451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Решить вопрос с родным и вторым иностранным языками, проанализировав условия обучения родному и второму иностранному языкам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Декабрь-январь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07158789"/>
                  </a:ext>
                </a:extLst>
              </a:tr>
              <a:tr h="443451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Подготовить проекты новых ООП по требованиям ФГОС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Январь-февраль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01310081"/>
                  </a:ext>
                </a:extLst>
              </a:tr>
              <a:tr h="443451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Подготовить проекты новых рабочих программ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Февраль-апрель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2196943"/>
                  </a:ext>
                </a:extLst>
              </a:tr>
              <a:tr h="443451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Составить учебные планы, календарные учебные графики, планы внеурочной деятельности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Апрель-май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95481"/>
                  </a:ext>
                </a:extLst>
              </a:tr>
              <a:tr h="443451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Разработать проект новой программы воспитания и календарного плана воспитательной работы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Апрель-май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2442646"/>
                  </a:ext>
                </a:extLst>
              </a:tr>
              <a:tr h="443451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Скорректировать график повышения квалификации, согласовать изменения в графике повышения квалификации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Июнь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7459636"/>
                  </a:ext>
                </a:extLst>
              </a:tr>
              <a:tr h="443451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0930186"/>
                  </a:ext>
                </a:extLst>
              </a:tr>
            </a:tbl>
          </a:graphicData>
        </a:graphic>
      </p:graphicFrame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41F8D05-8D55-4B02-AA3D-EEF8087601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26681" y="58813"/>
            <a:ext cx="2353260" cy="1322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8917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935CE2-D58E-49F5-AA45-9322F26EB8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146246"/>
            <a:ext cx="8596668" cy="939501"/>
          </a:xfrm>
        </p:spPr>
        <p:txBody>
          <a:bodyPr>
            <a:noAutofit/>
          </a:bodyPr>
          <a:lstStyle/>
          <a:p>
            <a:pPr algn="ctr"/>
            <a:r>
              <a:rPr lang="ru-RU" sz="2800" dirty="0">
                <a:solidFill>
                  <a:srgbClr val="5E5AF4"/>
                </a:solidFill>
              </a:rPr>
              <a:t>Новые вызовы ФГОС НОО и ФГОС ООО с учётом государственной политики в сфере образования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31B885E-00A4-4B5E-8927-E5A24C53FD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172584"/>
            <a:ext cx="10919410" cy="4868779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закон от 29.12.2012 № 273-ФЗ «Об образовании в Российской Федерации» (с изм. и доп., вступ. в силу с 13.07.2021) и (</a:t>
            </a:r>
            <a:r>
              <a:rPr lang="ru-RU" sz="2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изм. и доп., вступ. В силу с 01.09.2021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ФГОС НОО </a:t>
            </a:r>
            <a:r>
              <a:rPr lang="ru-RU" sz="2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(Приказ </a:t>
            </a:r>
            <a:r>
              <a:rPr lang="ru-RU" sz="24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Минпросвещения</a:t>
            </a:r>
            <a:r>
              <a:rPr lang="ru-RU" sz="2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России от 31.05.2021 N 286 "Об утверждении федерального государственного образовательного стандарта начального общего образования» (Зарегистрировано в Минюсте России 05.07.2021 N 64100)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(переход с 1 класса);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ФГОС ООО </a:t>
            </a:r>
            <a:r>
              <a:rPr lang="ru-RU" sz="2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(Приказ </a:t>
            </a:r>
            <a:r>
              <a:rPr lang="ru-RU" sz="24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Минпросвещения</a:t>
            </a:r>
            <a:r>
              <a:rPr lang="ru-RU" sz="2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России от 31.05.2021 N 287 "Об утверждении федерального государственного образовательного стандарта основного общего образования« (Зарегистрировано в Минюсте России 05.07.2021 N 64101)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(переход с 5 класса)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0D63E95-FE70-4AF0-A439-CBF50C6E0456}"/>
              </a:ext>
            </a:extLst>
          </p:cNvPr>
          <p:cNvSpPr/>
          <p:nvPr/>
        </p:nvSpPr>
        <p:spPr>
          <a:xfrm rot="20840649">
            <a:off x="7548070" y="5192118"/>
            <a:ext cx="4377526" cy="138597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rgbClr val="C00000"/>
                </a:solidFill>
              </a:rPr>
              <a:t>Приём на обучение в соответствии с ФГОС НОО (2009 г.) и ФГОС ООО (2010 г.) прекращается с 01.09.2022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6F10B17-F14D-4104-BB32-50E5976B48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26320" y="146246"/>
            <a:ext cx="2006488" cy="112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90514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C3142E-6E07-48F9-8D63-D2464887D6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5E5AF4"/>
                </a:solidFill>
              </a:rPr>
              <a:t>Вести с форума «Тенденции и векторы развития общего образования»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492618B-AFE6-4BC0-B66F-4CF01C7E67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1800" b="1" i="1" dirty="0">
                <a:solidFill>
                  <a:srgbClr val="5E5AF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(ФГБНУ «Институт стратегии развития образования РАО» по поручению Министерства просвещения Российской Федерации)</a:t>
            </a:r>
            <a:endParaRPr lang="ru-RU" b="1" i="1" dirty="0">
              <a:solidFill>
                <a:srgbClr val="5E5AF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BFB91D0-5D7F-48C9-B3B6-F7722D7111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04761" y="150850"/>
            <a:ext cx="2353260" cy="1322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39105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1C88399-7CBB-417A-9502-53E4ADA5C6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720" y="182880"/>
            <a:ext cx="10119360" cy="103632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5E5AF4"/>
                </a:solidFill>
              </a:rPr>
              <a:t>1.Обновление содержания общего образования</a:t>
            </a:r>
            <a:br>
              <a:rPr lang="ru-RU" dirty="0"/>
            </a:b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rgbClr val="5FCBEF"/>
                </a:solidFill>
                <a:effectLst/>
                <a:uLnTx/>
                <a:uFillTx/>
                <a:latin typeface="Trebuchet MS" panose="020B0603020202020204"/>
                <a:ea typeface="+mj-ea"/>
                <a:cs typeface="+mj-cs"/>
              </a:rPr>
              <a:t>(все разработанные материалы размещены на портале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5FCBEF"/>
                </a:solidFill>
                <a:effectLst/>
                <a:uLnTx/>
                <a:uFillTx/>
                <a:latin typeface="Trebuchet MS" panose="020B0603020202020204"/>
                <a:ea typeface="+mj-ea"/>
                <a:cs typeface="+mj-cs"/>
              </a:rPr>
              <a:t>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anose="020B0603020202020204"/>
                <a:ea typeface="+mj-ea"/>
                <a:cs typeface="+mj-cs"/>
              </a:rPr>
              <a:t>www.edsoo.ru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5FCBEF"/>
                </a:solidFill>
                <a:effectLst/>
                <a:uLnTx/>
                <a:uFillTx/>
                <a:latin typeface="Trebuchet MS" panose="020B0603020202020204"/>
                <a:ea typeface="+mj-ea"/>
                <a:cs typeface="+mj-cs"/>
              </a:rPr>
              <a:t>)</a:t>
            </a:r>
            <a:endParaRPr lang="ru-RU" sz="2200" dirty="0"/>
          </a:p>
        </p:txBody>
      </p:sp>
      <p:sp>
        <p:nvSpPr>
          <p:cNvPr id="4" name="Стрелка: шеврон 3">
            <a:extLst>
              <a:ext uri="{FF2B5EF4-FFF2-40B4-BE49-F238E27FC236}">
                <a16:creationId xmlns:a16="http://schemas.microsoft.com/office/drawing/2014/main" id="{03DC00F8-C0DB-421A-96E9-71337C256CDA}"/>
              </a:ext>
            </a:extLst>
          </p:cNvPr>
          <p:cNvSpPr/>
          <p:nvPr/>
        </p:nvSpPr>
        <p:spPr>
          <a:xfrm>
            <a:off x="250559" y="1748790"/>
            <a:ext cx="2792210" cy="1300480"/>
          </a:xfrm>
          <a:prstGeom prst="chevron">
            <a:avLst/>
          </a:prstGeom>
          <a:solidFill>
            <a:schemeClr val="bg1"/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rgbClr val="FF0000"/>
                </a:solidFill>
              </a:rPr>
              <a:t>Обновлены ФГОС НОО, ФГОС ООО</a:t>
            </a:r>
          </a:p>
        </p:txBody>
      </p:sp>
      <p:sp>
        <p:nvSpPr>
          <p:cNvPr id="9" name="Стрелка: шеврон 8">
            <a:extLst>
              <a:ext uri="{FF2B5EF4-FFF2-40B4-BE49-F238E27FC236}">
                <a16:creationId xmlns:a16="http://schemas.microsoft.com/office/drawing/2014/main" id="{5265CFE5-D581-4D10-BFA6-D7E42AAC82C8}"/>
              </a:ext>
            </a:extLst>
          </p:cNvPr>
          <p:cNvSpPr/>
          <p:nvPr/>
        </p:nvSpPr>
        <p:spPr>
          <a:xfrm>
            <a:off x="2903365" y="1772920"/>
            <a:ext cx="2853473" cy="1300480"/>
          </a:xfrm>
          <a:prstGeom prst="chevron">
            <a:avLst/>
          </a:prstGeom>
          <a:solidFill>
            <a:schemeClr val="bg1"/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rgbClr val="FF0000"/>
                </a:solidFill>
              </a:rPr>
              <a:t>Разработаны Примерные рабочие программы</a:t>
            </a:r>
          </a:p>
        </p:txBody>
      </p:sp>
      <p:sp>
        <p:nvSpPr>
          <p:cNvPr id="12" name="Объект 11">
            <a:extLst>
              <a:ext uri="{FF2B5EF4-FFF2-40B4-BE49-F238E27FC236}">
                <a16:creationId xmlns:a16="http://schemas.microsoft.com/office/drawing/2014/main" id="{54930B2C-4E7B-463B-877F-8959335FCA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65096" y="1772919"/>
            <a:ext cx="2853474" cy="1300481"/>
          </a:xfrm>
          <a:prstGeom prst="chevron">
            <a:avLst/>
          </a:prstGeom>
          <a:solidFill>
            <a:schemeClr val="bg1"/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85000" lnSpcReduction="10000"/>
          </a:bodyPr>
          <a:lstStyle/>
          <a:p>
            <a:pPr marL="0" indent="0" algn="ctr">
              <a:buNone/>
            </a:pPr>
            <a:r>
              <a:rPr lang="ru-RU" dirty="0">
                <a:solidFill>
                  <a:srgbClr val="FF0000"/>
                </a:solidFill>
              </a:rPr>
              <a:t>Разработаны методические материалы в поддержку введения ФГОС</a:t>
            </a:r>
          </a:p>
        </p:txBody>
      </p:sp>
      <p:sp>
        <p:nvSpPr>
          <p:cNvPr id="13" name="Стрелка: шеврон 12">
            <a:extLst>
              <a:ext uri="{FF2B5EF4-FFF2-40B4-BE49-F238E27FC236}">
                <a16:creationId xmlns:a16="http://schemas.microsoft.com/office/drawing/2014/main" id="{FBD88792-037D-4C16-BF7E-BADCBFB9BC6E}"/>
              </a:ext>
            </a:extLst>
          </p:cNvPr>
          <p:cNvSpPr/>
          <p:nvPr/>
        </p:nvSpPr>
        <p:spPr>
          <a:xfrm>
            <a:off x="8270241" y="1772920"/>
            <a:ext cx="3515360" cy="1300480"/>
          </a:xfrm>
          <a:prstGeom prst="chevron">
            <a:avLst/>
          </a:prstGeom>
          <a:solidFill>
            <a:schemeClr val="bg1"/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rgbClr val="00B050"/>
                </a:solidFill>
              </a:rPr>
              <a:t>Размещение проектов ПООП НОО и ПООП ООО для профессионального обсуждения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44B21AA1-E02F-4457-A6E6-140F0D4C07C3}"/>
              </a:ext>
            </a:extLst>
          </p:cNvPr>
          <p:cNvSpPr/>
          <p:nvPr/>
        </p:nvSpPr>
        <p:spPr>
          <a:xfrm>
            <a:off x="233680" y="1219200"/>
            <a:ext cx="10921999" cy="406400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i="1" dirty="0">
                <a:solidFill>
                  <a:schemeClr val="tx1"/>
                </a:solidFill>
              </a:rPr>
              <a:t>Выполнено 16.12.2021 ---------------------------------------------------   в планах до конца года</a:t>
            </a:r>
          </a:p>
        </p:txBody>
      </p:sp>
      <p:sp>
        <p:nvSpPr>
          <p:cNvPr id="15" name="Прямоугольник: скругленные углы 14">
            <a:extLst>
              <a:ext uri="{FF2B5EF4-FFF2-40B4-BE49-F238E27FC236}">
                <a16:creationId xmlns:a16="http://schemas.microsoft.com/office/drawing/2014/main" id="{793B49A2-22EE-4B55-8F93-3F4F40526C70}"/>
              </a:ext>
            </a:extLst>
          </p:cNvPr>
          <p:cNvSpPr/>
          <p:nvPr/>
        </p:nvSpPr>
        <p:spPr>
          <a:xfrm>
            <a:off x="188817" y="3413760"/>
            <a:ext cx="3596640" cy="914400"/>
          </a:xfrm>
          <a:prstGeom prst="roundRect">
            <a:avLst/>
          </a:prstGeom>
          <a:solidFill>
            <a:schemeClr val="bg1"/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Серия исследований по вопросам общего образования, аналитические материалы (</a:t>
            </a:r>
            <a:r>
              <a:rPr lang="ru-RU" sz="1400" b="1" dirty="0">
                <a:solidFill>
                  <a:schemeClr val="tx1"/>
                </a:solidFill>
              </a:rPr>
              <a:t>42 000 образовательные организации)</a:t>
            </a:r>
            <a:r>
              <a:rPr lang="ru-RU" sz="1400" dirty="0"/>
              <a:t>п</a:t>
            </a:r>
          </a:p>
        </p:txBody>
      </p:sp>
      <p:sp>
        <p:nvSpPr>
          <p:cNvPr id="16" name="Прямоугольник: скругленные углы 15">
            <a:extLst>
              <a:ext uri="{FF2B5EF4-FFF2-40B4-BE49-F238E27FC236}">
                <a16:creationId xmlns:a16="http://schemas.microsoft.com/office/drawing/2014/main" id="{AD66E709-10EF-4655-A740-69D2E427754A}"/>
              </a:ext>
            </a:extLst>
          </p:cNvPr>
          <p:cNvSpPr/>
          <p:nvPr/>
        </p:nvSpPr>
        <p:spPr>
          <a:xfrm>
            <a:off x="4209209" y="3429000"/>
            <a:ext cx="3596640" cy="914400"/>
          </a:xfrm>
          <a:prstGeom prst="roundRect">
            <a:avLst/>
          </a:prstGeom>
          <a:solidFill>
            <a:schemeClr val="bg1"/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rgbClr val="FF0000"/>
                </a:solidFill>
              </a:rPr>
              <a:t>5 методических пособий для педагогов (преподавание предметов в условиях обновления содержания)</a:t>
            </a:r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id="{049C7ED1-910A-44CA-9310-5EF4CE7E2FE3}"/>
              </a:ext>
            </a:extLst>
          </p:cNvPr>
          <p:cNvSpPr/>
          <p:nvPr/>
        </p:nvSpPr>
        <p:spPr>
          <a:xfrm>
            <a:off x="4211320" y="4699000"/>
            <a:ext cx="3596640" cy="914400"/>
          </a:xfrm>
          <a:prstGeom prst="roundRect">
            <a:avLst/>
          </a:prstGeom>
          <a:solidFill>
            <a:schemeClr val="bg1"/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rgbClr val="FF0000"/>
                </a:solidFill>
              </a:rPr>
              <a:t>16 методических </a:t>
            </a:r>
            <a:r>
              <a:rPr lang="ru-RU" sz="1400" dirty="0" err="1">
                <a:solidFill>
                  <a:srgbClr val="FF0000"/>
                </a:solidFill>
              </a:rPr>
              <a:t>видеуроков</a:t>
            </a:r>
            <a:r>
              <a:rPr lang="ru-RU" sz="1400" dirty="0">
                <a:solidFill>
                  <a:srgbClr val="FF0000"/>
                </a:solidFill>
              </a:rPr>
              <a:t> (методическая поддержка введения примерных рабочих программ)</a:t>
            </a:r>
          </a:p>
        </p:txBody>
      </p:sp>
      <p:sp>
        <p:nvSpPr>
          <p:cNvPr id="18" name="Прямоугольник: скругленные углы 17">
            <a:extLst>
              <a:ext uri="{FF2B5EF4-FFF2-40B4-BE49-F238E27FC236}">
                <a16:creationId xmlns:a16="http://schemas.microsoft.com/office/drawing/2014/main" id="{D6C0EF22-B451-4ADE-B5CC-01BEA3633EF2}"/>
              </a:ext>
            </a:extLst>
          </p:cNvPr>
          <p:cNvSpPr/>
          <p:nvPr/>
        </p:nvSpPr>
        <p:spPr>
          <a:xfrm>
            <a:off x="4211320" y="5791200"/>
            <a:ext cx="3596640" cy="914400"/>
          </a:xfrm>
          <a:prstGeom prst="roundRect">
            <a:avLst/>
          </a:prstGeom>
          <a:solidFill>
            <a:schemeClr val="bg1"/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rgbClr val="FF0000"/>
                </a:solidFill>
              </a:rPr>
              <a:t>Типовой комплект методических материалов для педагогов по предметам (17 документов)</a:t>
            </a:r>
          </a:p>
        </p:txBody>
      </p:sp>
      <p:sp>
        <p:nvSpPr>
          <p:cNvPr id="19" name="Прямоугольник: скругленные углы 18">
            <a:extLst>
              <a:ext uri="{FF2B5EF4-FFF2-40B4-BE49-F238E27FC236}">
                <a16:creationId xmlns:a16="http://schemas.microsoft.com/office/drawing/2014/main" id="{F63199DD-B9CC-44F9-B396-A603D0B51265}"/>
              </a:ext>
            </a:extLst>
          </p:cNvPr>
          <p:cNvSpPr/>
          <p:nvPr/>
        </p:nvSpPr>
        <p:spPr>
          <a:xfrm>
            <a:off x="8188961" y="5826760"/>
            <a:ext cx="3596640" cy="914400"/>
          </a:xfrm>
          <a:prstGeom prst="roundRect">
            <a:avLst/>
          </a:prstGeom>
          <a:solidFill>
            <a:schemeClr val="bg1"/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Педагогическая диагностика трудностей в обучении (2,4,6,8 классы, 41 субъект РФ, 3500 работ)</a:t>
            </a:r>
          </a:p>
        </p:txBody>
      </p:sp>
      <p:sp>
        <p:nvSpPr>
          <p:cNvPr id="20" name="Прямоугольник: скругленные углы 19">
            <a:extLst>
              <a:ext uri="{FF2B5EF4-FFF2-40B4-BE49-F238E27FC236}">
                <a16:creationId xmlns:a16="http://schemas.microsoft.com/office/drawing/2014/main" id="{0B96E06F-691C-4752-B3FB-94FD2F6C665E}"/>
              </a:ext>
            </a:extLst>
          </p:cNvPr>
          <p:cNvSpPr/>
          <p:nvPr/>
        </p:nvSpPr>
        <p:spPr>
          <a:xfrm>
            <a:off x="8229601" y="4663440"/>
            <a:ext cx="3596640" cy="914400"/>
          </a:xfrm>
          <a:prstGeom prst="roundRect">
            <a:avLst/>
          </a:prstGeom>
          <a:solidFill>
            <a:schemeClr val="bg1"/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2 методики работы с детьми, испытывающими трудности в обучении</a:t>
            </a:r>
          </a:p>
        </p:txBody>
      </p:sp>
      <p:sp>
        <p:nvSpPr>
          <p:cNvPr id="21" name="Прямоугольник: скругленные углы 20">
            <a:extLst>
              <a:ext uri="{FF2B5EF4-FFF2-40B4-BE49-F238E27FC236}">
                <a16:creationId xmlns:a16="http://schemas.microsoft.com/office/drawing/2014/main" id="{9B908053-E133-40B8-ADF4-04AD99B09685}"/>
              </a:ext>
            </a:extLst>
          </p:cNvPr>
          <p:cNvSpPr/>
          <p:nvPr/>
        </p:nvSpPr>
        <p:spPr>
          <a:xfrm>
            <a:off x="8229601" y="3413760"/>
            <a:ext cx="3596640" cy="914400"/>
          </a:xfrm>
          <a:prstGeom prst="roundRect">
            <a:avLst/>
          </a:prstGeom>
          <a:solidFill>
            <a:schemeClr val="bg1"/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Аналитический доклад по направлениям совершенствования ФГОС СОО</a:t>
            </a:r>
          </a:p>
        </p:txBody>
      </p:sp>
      <p:sp>
        <p:nvSpPr>
          <p:cNvPr id="22" name="Прямоугольник: скругленные углы 21">
            <a:extLst>
              <a:ext uri="{FF2B5EF4-FFF2-40B4-BE49-F238E27FC236}">
                <a16:creationId xmlns:a16="http://schemas.microsoft.com/office/drawing/2014/main" id="{6466955C-B738-4F9F-903B-19FD944F21E5}"/>
              </a:ext>
            </a:extLst>
          </p:cNvPr>
          <p:cNvSpPr/>
          <p:nvPr/>
        </p:nvSpPr>
        <p:spPr>
          <a:xfrm>
            <a:off x="233680" y="5826760"/>
            <a:ext cx="3596640" cy="914400"/>
          </a:xfrm>
          <a:prstGeom prst="roundRect">
            <a:avLst/>
          </a:prstGeom>
          <a:solidFill>
            <a:schemeClr val="bg1"/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2 примерные рабочие программы по учебным модулям «Генетика» (10-11 класс), </a:t>
            </a:r>
            <a:r>
              <a:rPr lang="ru-RU" sz="1400" dirty="0">
                <a:solidFill>
                  <a:srgbClr val="FF0000"/>
                </a:solidFill>
              </a:rPr>
              <a:t>«Введение в новейшую историю России» (9 класс)</a:t>
            </a:r>
          </a:p>
        </p:txBody>
      </p:sp>
      <p:sp>
        <p:nvSpPr>
          <p:cNvPr id="25" name="Прямоугольник: скругленные углы 24">
            <a:extLst>
              <a:ext uri="{FF2B5EF4-FFF2-40B4-BE49-F238E27FC236}">
                <a16:creationId xmlns:a16="http://schemas.microsoft.com/office/drawing/2014/main" id="{0B6E3054-85C1-413A-A478-AEBC2ABC3882}"/>
              </a:ext>
            </a:extLst>
          </p:cNvPr>
          <p:cNvSpPr/>
          <p:nvPr/>
        </p:nvSpPr>
        <p:spPr>
          <a:xfrm>
            <a:off x="188817" y="4620260"/>
            <a:ext cx="3596640" cy="914400"/>
          </a:xfrm>
          <a:prstGeom prst="roundRect">
            <a:avLst/>
          </a:prstGeom>
          <a:solidFill>
            <a:schemeClr val="bg1"/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rgbClr val="FF0000"/>
                </a:solidFill>
              </a:rPr>
              <a:t>38 примерных рабочих программ по учебным предметам, 1-9 классы (утверждены на ФУМО 27.09.2021)</a:t>
            </a:r>
          </a:p>
        </p:txBody>
      </p:sp>
    </p:spTree>
    <p:extLst>
      <p:ext uri="{BB962C8B-B14F-4D97-AF65-F5344CB8AC3E}">
        <p14:creationId xmlns:p14="http://schemas.microsoft.com/office/powerpoint/2010/main" val="78665308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C787E01-B890-4A73-97CF-6FE0417AED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276112"/>
            <a:ext cx="10306224" cy="874955"/>
          </a:xfrm>
        </p:spPr>
        <p:txBody>
          <a:bodyPr/>
          <a:lstStyle/>
          <a:p>
            <a:pPr algn="ctr"/>
            <a:r>
              <a:rPr lang="ru-RU" sz="3200" dirty="0">
                <a:solidFill>
                  <a:srgbClr val="5E5AF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rgbClr val="5E5AF4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.Обновление содержания общего образования</a:t>
            </a:r>
            <a:endParaRPr lang="ru-RU" dirty="0">
              <a:solidFill>
                <a:srgbClr val="5E5AF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6901A09-C28A-46CD-962B-60A5314B7F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3" y="1151066"/>
            <a:ext cx="10876379" cy="520670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Методические видеоуроки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Человек – творец культурных ценностей. Из истории письменности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Текстовая деятельность учащихся 4 класса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Классификация математических объектов по разным основаниям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Русский язык. Начальная школа. Работаем с текстом описанием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Формирование метапредметных результатов обучения младших школьников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Каким быть уроку математики в современной школе?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 Как обновляется курс школьного обществознания?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 Обновление ФГОС начального и основного общего образования и примерная рабочая программа по информатике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 Каким быть уроку физики в современной школе?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 Как сделать урок воспитывающим?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 Современный урок русского языка: от теории к практике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 Примерная рабочая программа по литературе: вопросы, ответы, «общий знаменатель»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13.Как формировать интерес к изучению исторического прошлого?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14. Каким быть уроку химии в современной школе?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15. Проектирование современного урока биологии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16. Как использовать различные источники информации на уроках географии</a:t>
            </a:r>
          </a:p>
          <a:p>
            <a:pPr marL="0" indent="0">
              <a:spcBef>
                <a:spcPts val="0"/>
              </a:spcBef>
              <a:buNone/>
            </a:pPr>
            <a:endParaRPr lang="ru-RU" sz="1600" b="1" dirty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ru-RU" b="1" dirty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55ACD6A-8494-4D4C-BD6A-44372B8E63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7105" y="164650"/>
            <a:ext cx="1952905" cy="1097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41647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1C88399-7CBB-417A-9502-53E4ADA5C6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720" y="182880"/>
            <a:ext cx="10119360" cy="103632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5E5AF4"/>
                </a:solidFill>
              </a:rPr>
              <a:t>3.Обновление содержания общего образования</a:t>
            </a:r>
            <a:br>
              <a:rPr lang="ru-RU" dirty="0"/>
            </a:b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rgbClr val="5FCBEF"/>
                </a:solidFill>
                <a:effectLst/>
                <a:uLnTx/>
                <a:uFillTx/>
                <a:latin typeface="Trebuchet MS" panose="020B0603020202020204"/>
                <a:ea typeface="+mj-ea"/>
                <a:cs typeface="+mj-cs"/>
              </a:rPr>
              <a:t>(все </a:t>
            </a:r>
            <a:r>
              <a:rPr lang="ru-RU" sz="2200" dirty="0" err="1">
                <a:solidFill>
                  <a:srgbClr val="5FCBEF"/>
                </a:solidFill>
                <a:latin typeface="Trebuchet MS" panose="020B0603020202020204"/>
              </a:rPr>
              <a:t>специализиров</a:t>
            </a:r>
            <a:r>
              <a:rPr kumimoji="0" lang="ru-RU" sz="2200" b="0" i="0" u="none" strike="noStrike" kern="1200" cap="none" spc="0" normalizeH="0" baseline="0" noProof="0" dirty="0" err="1">
                <a:ln>
                  <a:noFill/>
                </a:ln>
                <a:solidFill>
                  <a:srgbClr val="5FCBEF"/>
                </a:solidFill>
                <a:effectLst/>
                <a:uLnTx/>
                <a:uFillTx/>
                <a:latin typeface="Trebuchet MS" panose="020B0603020202020204"/>
                <a:ea typeface="+mj-ea"/>
                <a:cs typeface="+mj-cs"/>
              </a:rPr>
              <a:t>анные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rgbClr val="5FCBEF"/>
                </a:solidFill>
                <a:effectLst/>
                <a:uLnTx/>
                <a:uFillTx/>
                <a:latin typeface="Trebuchet MS" panose="020B0603020202020204"/>
                <a:ea typeface="+mj-ea"/>
                <a:cs typeface="+mj-cs"/>
              </a:rPr>
              <a:t> </a:t>
            </a:r>
            <a:r>
              <a:rPr lang="ru-RU" sz="2200" dirty="0" err="1">
                <a:solidFill>
                  <a:srgbClr val="5FCBEF"/>
                </a:solidFill>
                <a:latin typeface="Trebuchet MS" panose="020B0603020202020204"/>
              </a:rPr>
              <a:t>разде</a:t>
            </a:r>
            <a:r>
              <a:rPr kumimoji="0" lang="ru-RU" sz="2200" b="0" i="0" u="none" strike="noStrike" kern="1200" cap="none" spc="0" normalizeH="0" baseline="0" noProof="0" dirty="0" err="1">
                <a:ln>
                  <a:noFill/>
                </a:ln>
                <a:solidFill>
                  <a:srgbClr val="5FCBEF"/>
                </a:solidFill>
                <a:effectLst/>
                <a:uLnTx/>
                <a:uFillTx/>
                <a:latin typeface="Trebuchet MS" panose="020B0603020202020204"/>
                <a:ea typeface="+mj-ea"/>
                <a:cs typeface="+mj-cs"/>
              </a:rPr>
              <a:t>лы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rgbClr val="5FCBEF"/>
                </a:solidFill>
                <a:effectLst/>
                <a:uLnTx/>
                <a:uFillTx/>
                <a:latin typeface="Trebuchet MS" panose="020B0603020202020204"/>
                <a:ea typeface="+mj-ea"/>
                <a:cs typeface="+mj-cs"/>
              </a:rPr>
              <a:t> размещены на портале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5FCBEF"/>
                </a:solidFill>
                <a:effectLst/>
                <a:uLnTx/>
                <a:uFillTx/>
                <a:latin typeface="Trebuchet MS" panose="020B0603020202020204"/>
                <a:ea typeface="+mj-ea"/>
                <a:cs typeface="+mj-cs"/>
              </a:rPr>
              <a:t> 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anose="020B0603020202020204"/>
                <a:ea typeface="+mj-ea"/>
                <a:cs typeface="+mj-cs"/>
              </a:rPr>
              <a:t>www.edsoo.r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anose="020B0603020202020204"/>
                <a:ea typeface="+mj-ea"/>
                <a:cs typeface="+mj-cs"/>
              </a:rPr>
              <a:t>u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5FCBEF"/>
                </a:solidFill>
                <a:effectLst/>
                <a:uLnTx/>
                <a:uFillTx/>
                <a:latin typeface="Trebuchet MS" panose="020B0603020202020204"/>
                <a:ea typeface="+mj-ea"/>
                <a:cs typeface="+mj-cs"/>
              </a:rPr>
              <a:t>)</a:t>
            </a:r>
            <a:endParaRPr lang="ru-RU" sz="2200" dirty="0"/>
          </a:p>
        </p:txBody>
      </p:sp>
      <p:sp>
        <p:nvSpPr>
          <p:cNvPr id="4" name="Стрелка: шеврон 3">
            <a:extLst>
              <a:ext uri="{FF2B5EF4-FFF2-40B4-BE49-F238E27FC236}">
                <a16:creationId xmlns:a16="http://schemas.microsoft.com/office/drawing/2014/main" id="{03DC00F8-C0DB-421A-96E9-71337C256CDA}"/>
              </a:ext>
            </a:extLst>
          </p:cNvPr>
          <p:cNvSpPr/>
          <p:nvPr/>
        </p:nvSpPr>
        <p:spPr>
          <a:xfrm>
            <a:off x="250559" y="1748790"/>
            <a:ext cx="3949068" cy="1300480"/>
          </a:xfrm>
          <a:prstGeom prst="chevron">
            <a:avLst/>
          </a:prstGeom>
          <a:solidFill>
            <a:schemeClr val="bg1"/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«Мягкое внедрение» примерных рабочих программ</a:t>
            </a:r>
          </a:p>
        </p:txBody>
      </p:sp>
      <p:sp>
        <p:nvSpPr>
          <p:cNvPr id="9" name="Стрелка: шеврон 8">
            <a:extLst>
              <a:ext uri="{FF2B5EF4-FFF2-40B4-BE49-F238E27FC236}">
                <a16:creationId xmlns:a16="http://schemas.microsoft.com/office/drawing/2014/main" id="{5265CFE5-D581-4D10-BFA6-D7E42AAC82C8}"/>
              </a:ext>
            </a:extLst>
          </p:cNvPr>
          <p:cNvSpPr/>
          <p:nvPr/>
        </p:nvSpPr>
        <p:spPr>
          <a:xfrm>
            <a:off x="3918917" y="1772920"/>
            <a:ext cx="4020168" cy="1300480"/>
          </a:xfrm>
          <a:prstGeom prst="chevron">
            <a:avLst/>
          </a:prstGeom>
          <a:solidFill>
            <a:schemeClr val="bg1"/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Научно-методическое сопровождение введения ФГОС НОО и ФГОС ООО</a:t>
            </a:r>
          </a:p>
        </p:txBody>
      </p:sp>
      <p:sp>
        <p:nvSpPr>
          <p:cNvPr id="13" name="Стрелка: шеврон 12">
            <a:extLst>
              <a:ext uri="{FF2B5EF4-FFF2-40B4-BE49-F238E27FC236}">
                <a16:creationId xmlns:a16="http://schemas.microsoft.com/office/drawing/2014/main" id="{FBD88792-037D-4C16-BF7E-BADCBFB9BC6E}"/>
              </a:ext>
            </a:extLst>
          </p:cNvPr>
          <p:cNvSpPr/>
          <p:nvPr/>
        </p:nvSpPr>
        <p:spPr>
          <a:xfrm>
            <a:off x="7648687" y="1772920"/>
            <a:ext cx="4292754" cy="1300480"/>
          </a:xfrm>
          <a:prstGeom prst="chevron">
            <a:avLst/>
          </a:prstGeom>
          <a:solidFill>
            <a:schemeClr val="bg1"/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16-17. 12.2021: Всероссийский форум «Тенденции и векторы развития общего образования»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44B21AA1-E02F-4457-A6E6-140F0D4C07C3}"/>
              </a:ext>
            </a:extLst>
          </p:cNvPr>
          <p:cNvSpPr/>
          <p:nvPr/>
        </p:nvSpPr>
        <p:spPr>
          <a:xfrm>
            <a:off x="233680" y="1219200"/>
            <a:ext cx="10921999" cy="406400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Выполнено 16.12.202 ------------------------------------------------------   в планах до конца года</a:t>
            </a:r>
          </a:p>
        </p:txBody>
      </p:sp>
      <p:sp>
        <p:nvSpPr>
          <p:cNvPr id="15" name="Прямоугольник: скругленные углы 14">
            <a:extLst>
              <a:ext uri="{FF2B5EF4-FFF2-40B4-BE49-F238E27FC236}">
                <a16:creationId xmlns:a16="http://schemas.microsoft.com/office/drawing/2014/main" id="{793B49A2-22EE-4B55-8F93-3F4F40526C70}"/>
              </a:ext>
            </a:extLst>
          </p:cNvPr>
          <p:cNvSpPr/>
          <p:nvPr/>
        </p:nvSpPr>
        <p:spPr>
          <a:xfrm>
            <a:off x="188817" y="3413760"/>
            <a:ext cx="3596640" cy="914400"/>
          </a:xfrm>
          <a:prstGeom prst="roundRect">
            <a:avLst/>
          </a:prstGeom>
          <a:solidFill>
            <a:schemeClr val="bg1"/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Апробация примерных рабочих программ по учебным предметам 81 субъект РФ, 25 000 педагогов</a:t>
            </a:r>
          </a:p>
        </p:txBody>
      </p:sp>
      <p:sp>
        <p:nvSpPr>
          <p:cNvPr id="16" name="Прямоугольник: скругленные углы 15">
            <a:extLst>
              <a:ext uri="{FF2B5EF4-FFF2-40B4-BE49-F238E27FC236}">
                <a16:creationId xmlns:a16="http://schemas.microsoft.com/office/drawing/2014/main" id="{AD66E709-10EF-4655-A740-69D2E427754A}"/>
              </a:ext>
            </a:extLst>
          </p:cNvPr>
          <p:cNvSpPr/>
          <p:nvPr/>
        </p:nvSpPr>
        <p:spPr>
          <a:xfrm>
            <a:off x="4199627" y="3449320"/>
            <a:ext cx="3596640" cy="914400"/>
          </a:xfrm>
          <a:prstGeom prst="roundRect">
            <a:avLst/>
          </a:prstGeom>
          <a:solidFill>
            <a:schemeClr val="bg1"/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Разработка и контентное наполнение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Портала «Единое содержание» </a:t>
            </a:r>
            <a:endParaRPr lang="en-US" sz="1400" dirty="0">
              <a:solidFill>
                <a:srgbClr val="002060"/>
              </a:solidFill>
              <a:latin typeface="Trebuchet MS" panose="020B0603020202020204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rebuchet MS" panose="020B0603020202020204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</a:t>
            </a:r>
            <a:r>
              <a:rPr lang="en-US" sz="1400" b="1" dirty="0">
                <a:solidFill>
                  <a:srgbClr val="002060"/>
                </a:solidFill>
                <a:latin typeface="Trebuchet MS" panose="020B0603020202020204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.edsooo.ru</a:t>
            </a:r>
            <a:r>
              <a:rPr lang="ru-RU" sz="1400" dirty="0">
                <a:solidFill>
                  <a:srgbClr val="FF0000"/>
                </a:solidFill>
                <a:latin typeface="Trebuchet MS" panose="020B0603020202020204"/>
              </a:rPr>
              <a:t>; запуск конструктора рабочих программ для педагогов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id="{049C7ED1-910A-44CA-9310-5EF4CE7E2FE3}"/>
              </a:ext>
            </a:extLst>
          </p:cNvPr>
          <p:cNvSpPr/>
          <p:nvPr/>
        </p:nvSpPr>
        <p:spPr>
          <a:xfrm>
            <a:off x="4199627" y="4672106"/>
            <a:ext cx="3596640" cy="914400"/>
          </a:xfrm>
          <a:prstGeom prst="roundRect">
            <a:avLst/>
          </a:prstGeom>
          <a:solidFill>
            <a:schemeClr val="bg1"/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Всероссийские образовательные события (конференции, семинары по вопросам обновления содержания)</a:t>
            </a:r>
          </a:p>
        </p:txBody>
      </p:sp>
      <p:sp>
        <p:nvSpPr>
          <p:cNvPr id="18" name="Прямоугольник: скругленные углы 17">
            <a:extLst>
              <a:ext uri="{FF2B5EF4-FFF2-40B4-BE49-F238E27FC236}">
                <a16:creationId xmlns:a16="http://schemas.microsoft.com/office/drawing/2014/main" id="{D6C0EF22-B451-4ADE-B5CC-01BEA3633EF2}"/>
              </a:ext>
            </a:extLst>
          </p:cNvPr>
          <p:cNvSpPr/>
          <p:nvPr/>
        </p:nvSpPr>
        <p:spPr>
          <a:xfrm>
            <a:off x="4211320" y="5791200"/>
            <a:ext cx="3596640" cy="914400"/>
          </a:xfrm>
          <a:prstGeom prst="roundRect">
            <a:avLst/>
          </a:prstGeom>
          <a:solidFill>
            <a:schemeClr val="bg1"/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Серия всероссийских просветительских мероприятий (еженедельно: среда, пятница) больше 300 000 участников</a:t>
            </a:r>
          </a:p>
        </p:txBody>
      </p:sp>
      <p:sp>
        <p:nvSpPr>
          <p:cNvPr id="19" name="Прямоугольник: скругленные углы 18">
            <a:extLst>
              <a:ext uri="{FF2B5EF4-FFF2-40B4-BE49-F238E27FC236}">
                <a16:creationId xmlns:a16="http://schemas.microsoft.com/office/drawing/2014/main" id="{F63199DD-B9CC-44F9-B396-A603D0B51265}"/>
              </a:ext>
            </a:extLst>
          </p:cNvPr>
          <p:cNvSpPr/>
          <p:nvPr/>
        </p:nvSpPr>
        <p:spPr>
          <a:xfrm>
            <a:off x="8188961" y="5826760"/>
            <a:ext cx="3596640" cy="914400"/>
          </a:xfrm>
          <a:prstGeom prst="roundRect">
            <a:avLst/>
          </a:prstGeom>
          <a:solidFill>
            <a:schemeClr val="bg1"/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Повышение квалификации 200 работников ИПК по вопросам организации работы с детьми, испытывающими трудности</a:t>
            </a:r>
          </a:p>
        </p:txBody>
      </p:sp>
      <p:sp>
        <p:nvSpPr>
          <p:cNvPr id="20" name="Прямоугольник: скругленные углы 19">
            <a:extLst>
              <a:ext uri="{FF2B5EF4-FFF2-40B4-BE49-F238E27FC236}">
                <a16:creationId xmlns:a16="http://schemas.microsoft.com/office/drawing/2014/main" id="{0B96E06F-691C-4752-B3FB-94FD2F6C665E}"/>
              </a:ext>
            </a:extLst>
          </p:cNvPr>
          <p:cNvSpPr/>
          <p:nvPr/>
        </p:nvSpPr>
        <p:spPr>
          <a:xfrm>
            <a:off x="8229601" y="4663440"/>
            <a:ext cx="3596640" cy="914400"/>
          </a:xfrm>
          <a:prstGeom prst="roundRect">
            <a:avLst/>
          </a:prstGeom>
          <a:solidFill>
            <a:schemeClr val="bg1"/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«Горячая линия» по вопросам содержания образования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dirty="0">
                <a:solidFill>
                  <a:prstClr val="black"/>
                </a:solidFill>
                <a:latin typeface="Trebuchet MS" panose="020B0603020202020204"/>
              </a:rPr>
              <a:t>Телефон: 8 800 200 91 25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21" name="Прямоугольник: скругленные углы 20">
            <a:extLst>
              <a:ext uri="{FF2B5EF4-FFF2-40B4-BE49-F238E27FC236}">
                <a16:creationId xmlns:a16="http://schemas.microsoft.com/office/drawing/2014/main" id="{9B908053-E133-40B8-ADF4-04AD99B09685}"/>
              </a:ext>
            </a:extLst>
          </p:cNvPr>
          <p:cNvSpPr/>
          <p:nvPr/>
        </p:nvSpPr>
        <p:spPr>
          <a:xfrm>
            <a:off x="8229601" y="3327848"/>
            <a:ext cx="3596640" cy="1104452"/>
          </a:xfrm>
          <a:prstGeom prst="roundRect">
            <a:avLst/>
          </a:prstGeom>
          <a:solidFill>
            <a:schemeClr val="bg1"/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Федеральные уроки для школьников (1 сентября – всероссийский интерактивный урок, посвящённый Году науки и технологий; материалы к уроку по теме ВОВ и др.</a:t>
            </a:r>
          </a:p>
        </p:txBody>
      </p:sp>
      <p:sp>
        <p:nvSpPr>
          <p:cNvPr id="22" name="Прямоугольник: скругленные углы 21">
            <a:extLst>
              <a:ext uri="{FF2B5EF4-FFF2-40B4-BE49-F238E27FC236}">
                <a16:creationId xmlns:a16="http://schemas.microsoft.com/office/drawing/2014/main" id="{6466955C-B738-4F9F-903B-19FD944F21E5}"/>
              </a:ext>
            </a:extLst>
          </p:cNvPr>
          <p:cNvSpPr/>
          <p:nvPr/>
        </p:nvSpPr>
        <p:spPr>
          <a:xfrm>
            <a:off x="233680" y="5826760"/>
            <a:ext cx="3596640" cy="914400"/>
          </a:xfrm>
          <a:prstGeom prst="roundRect">
            <a:avLst/>
          </a:prstGeom>
          <a:solidFill>
            <a:schemeClr val="bg1"/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Апробация методик профилактики и коррекции трудностей в обучении (53 субъекта РФ , 250 пилотных площадок)</a:t>
            </a:r>
          </a:p>
        </p:txBody>
      </p:sp>
      <p:sp>
        <p:nvSpPr>
          <p:cNvPr id="25" name="Прямоугольник: скругленные углы 24">
            <a:extLst>
              <a:ext uri="{FF2B5EF4-FFF2-40B4-BE49-F238E27FC236}">
                <a16:creationId xmlns:a16="http://schemas.microsoft.com/office/drawing/2014/main" id="{0B6E3054-85C1-413A-A478-AEBC2ABC3882}"/>
              </a:ext>
            </a:extLst>
          </p:cNvPr>
          <p:cNvSpPr/>
          <p:nvPr/>
        </p:nvSpPr>
        <p:spPr>
          <a:xfrm>
            <a:off x="188817" y="4620260"/>
            <a:ext cx="3596640" cy="914400"/>
          </a:xfrm>
          <a:prstGeom prst="roundRect">
            <a:avLst/>
          </a:prstGeom>
          <a:solidFill>
            <a:schemeClr val="bg1"/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Апробация типового комплекта методических документов (10 000 школ-участниц)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54351BD8-F96C-4C07-9C5A-273BF1F41FFA}"/>
              </a:ext>
            </a:extLst>
          </p:cNvPr>
          <p:cNvSpPr>
            <a:spLocks noGrp="1"/>
          </p:cNvSpPr>
          <p:nvPr>
            <p:ph idx="1"/>
          </p:nvPr>
        </p:nvSpPr>
        <p:spPr>
          <a:xfrm flipV="1">
            <a:off x="1258644" y="6659880"/>
            <a:ext cx="8015357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46B672B9-A78D-4CD6-928C-B5177F183564}"/>
              </a:ext>
            </a:extLst>
          </p:cNvPr>
          <p:cNvCxnSpPr>
            <a:cxnSpLocks/>
            <a:endCxn id="25" idx="0"/>
          </p:cNvCxnSpPr>
          <p:nvPr/>
        </p:nvCxnSpPr>
        <p:spPr>
          <a:xfrm>
            <a:off x="1987137" y="4432300"/>
            <a:ext cx="0" cy="18796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>
            <a:extLst>
              <a:ext uri="{FF2B5EF4-FFF2-40B4-BE49-F238E27FC236}">
                <a16:creationId xmlns:a16="http://schemas.microsoft.com/office/drawing/2014/main" id="{BC7A34BA-A43A-4263-A6FF-09D97E86356D}"/>
              </a:ext>
            </a:extLst>
          </p:cNvPr>
          <p:cNvCxnSpPr>
            <a:cxnSpLocks/>
          </p:cNvCxnSpPr>
          <p:nvPr/>
        </p:nvCxnSpPr>
        <p:spPr>
          <a:xfrm>
            <a:off x="7939085" y="3906520"/>
            <a:ext cx="249876" cy="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>
            <a:extLst>
              <a:ext uri="{FF2B5EF4-FFF2-40B4-BE49-F238E27FC236}">
                <a16:creationId xmlns:a16="http://schemas.microsoft.com/office/drawing/2014/main" id="{4A245B5D-85DF-46F3-9D86-4787E4F434BA}"/>
              </a:ext>
            </a:extLst>
          </p:cNvPr>
          <p:cNvCxnSpPr>
            <a:cxnSpLocks/>
          </p:cNvCxnSpPr>
          <p:nvPr/>
        </p:nvCxnSpPr>
        <p:spPr>
          <a:xfrm>
            <a:off x="2032000" y="5603240"/>
            <a:ext cx="0" cy="18796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>
            <a:extLst>
              <a:ext uri="{FF2B5EF4-FFF2-40B4-BE49-F238E27FC236}">
                <a16:creationId xmlns:a16="http://schemas.microsoft.com/office/drawing/2014/main" id="{41E2C20D-C65E-479B-AB67-F7737672A1A3}"/>
              </a:ext>
            </a:extLst>
          </p:cNvPr>
          <p:cNvCxnSpPr>
            <a:cxnSpLocks/>
          </p:cNvCxnSpPr>
          <p:nvPr/>
        </p:nvCxnSpPr>
        <p:spPr>
          <a:xfrm>
            <a:off x="6118113" y="4432300"/>
            <a:ext cx="0" cy="18796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>
            <a:extLst>
              <a:ext uri="{FF2B5EF4-FFF2-40B4-BE49-F238E27FC236}">
                <a16:creationId xmlns:a16="http://schemas.microsoft.com/office/drawing/2014/main" id="{8DE74FBA-6B64-423E-A6B6-FDFE20239708}"/>
              </a:ext>
            </a:extLst>
          </p:cNvPr>
          <p:cNvCxnSpPr>
            <a:cxnSpLocks/>
          </p:cNvCxnSpPr>
          <p:nvPr/>
        </p:nvCxnSpPr>
        <p:spPr>
          <a:xfrm flipV="1">
            <a:off x="6127675" y="5626100"/>
            <a:ext cx="0" cy="14224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>
            <a:extLst>
              <a:ext uri="{FF2B5EF4-FFF2-40B4-BE49-F238E27FC236}">
                <a16:creationId xmlns:a16="http://schemas.microsoft.com/office/drawing/2014/main" id="{9CE744C5-ACCE-434B-9069-5CE928CAE4A7}"/>
              </a:ext>
            </a:extLst>
          </p:cNvPr>
          <p:cNvCxnSpPr>
            <a:cxnSpLocks/>
          </p:cNvCxnSpPr>
          <p:nvPr/>
        </p:nvCxnSpPr>
        <p:spPr>
          <a:xfrm>
            <a:off x="10027921" y="4525384"/>
            <a:ext cx="0" cy="18796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>
            <a:extLst>
              <a:ext uri="{FF2B5EF4-FFF2-40B4-BE49-F238E27FC236}">
                <a16:creationId xmlns:a16="http://schemas.microsoft.com/office/drawing/2014/main" id="{751D072F-2706-4581-91F5-27D2F1C4EA4D}"/>
              </a:ext>
            </a:extLst>
          </p:cNvPr>
          <p:cNvCxnSpPr>
            <a:cxnSpLocks/>
          </p:cNvCxnSpPr>
          <p:nvPr/>
        </p:nvCxnSpPr>
        <p:spPr>
          <a:xfrm flipV="1">
            <a:off x="9987281" y="5591362"/>
            <a:ext cx="0" cy="211716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>
            <a:extLst>
              <a:ext uri="{FF2B5EF4-FFF2-40B4-BE49-F238E27FC236}">
                <a16:creationId xmlns:a16="http://schemas.microsoft.com/office/drawing/2014/main" id="{8D9F1595-195F-4334-B43F-F2359B3BEC5B}"/>
              </a:ext>
            </a:extLst>
          </p:cNvPr>
          <p:cNvCxnSpPr>
            <a:cxnSpLocks/>
          </p:cNvCxnSpPr>
          <p:nvPr/>
        </p:nvCxnSpPr>
        <p:spPr>
          <a:xfrm flipH="1">
            <a:off x="3867075" y="6248400"/>
            <a:ext cx="344245" cy="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D95EC16C-53B3-4CD3-827E-0A20BAF0A9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28590" y="89796"/>
            <a:ext cx="1654177" cy="929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21559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636B61-0822-4011-9A2B-CB7BA553D5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>
                <a:solidFill>
                  <a:srgbClr val="5E5AF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«Проблемное поле» на уровне ОО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DD02658-4E6C-40C2-B307-45AF0FB328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44708"/>
            <a:ext cx="8596668" cy="2355924"/>
          </a:xfrm>
        </p:spPr>
        <p:txBody>
          <a:bodyPr>
            <a:normAutofit lnSpcReduction="10000"/>
          </a:bodyPr>
          <a:lstStyle/>
          <a:p>
            <a:pPr marL="342900" lvl="0" indent="-34290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демотивация учителей на качественное профессиональное изменение: нежелание меняться самому, менять стиль и содержание деятельности;</a:t>
            </a:r>
            <a:endParaRPr lang="ru-R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хаотичное применение заданий, направленных на формирование функциональной грамотности обучающихся, в образовательном процессе;</a:t>
            </a:r>
            <a:endParaRPr lang="ru-R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ru-RU" sz="1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потребность в методическом сопровождении образовательных организаций, в частности при разработке основных образовательных программ в соответствии с обновлёнными ФГОС.</a:t>
            </a:r>
            <a:endParaRPr lang="ru-RU" sz="12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580FA64-D9C5-4EB5-A065-A456E2317D6E}"/>
              </a:ext>
            </a:extLst>
          </p:cNvPr>
          <p:cNvSpPr txBox="1"/>
          <p:nvPr/>
        </p:nvSpPr>
        <p:spPr>
          <a:xfrm>
            <a:off x="1328569" y="4534050"/>
            <a:ext cx="8751345" cy="1991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solidFill>
                  <a:srgbClr val="5E5AF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период 2022-2027 перед школой, муниципалитетом, регионом стоит задача:</a:t>
            </a:r>
            <a:endParaRPr lang="ru-RU" sz="2800" dirty="0">
              <a:solidFill>
                <a:srgbClr val="5E5AF4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ыстроить систему методического сопровождения, поддержки учителя в процессе введения, реализации обновлённых ФГОС на каждом уровне управления системой общего образования.</a:t>
            </a:r>
            <a:endParaRPr lang="ru-RU" sz="1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483566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55610EC-5505-4BAC-8AB2-EF857C39DF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609600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5E5AF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Выводы: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FC15E9E-91C3-4C5E-91A9-5EF73365F1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503681"/>
            <a:ext cx="8596668" cy="4537682"/>
          </a:xfrm>
        </p:spPr>
        <p:txBody>
          <a:bodyPr>
            <a:normAutofit fontScale="92500" lnSpcReduction="20000"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Безусловно, новые ФГОС – это шаг вперед.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Есть интересные идеи и находки, которые справедливы и созвучны новому времени.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Вариативность содержания и сроков образования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Личный образовательный маршрут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Индивидуальные учебные планы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Деление на группы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Но многое требует разъяснения: на каком уровне и как будут составляться индивидуальные маршруты, какие нормативные документы, подкрепляющие эти маршруты и личные учебные планы необходимы, какое требуется сопровождение со стороны школ.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38D0154-9D83-4B01-B818-E782CC5757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03130" y="239527"/>
            <a:ext cx="2353260" cy="1322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22174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C33E73-2692-488F-BDF3-931CF13C44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99652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5E5AF4"/>
                </a:solidFill>
              </a:rPr>
              <a:t>Использованные ресурсы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A4DAEF5-E1B8-45CB-9B8B-0DCA289B52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559859"/>
            <a:ext cx="9198186" cy="4481503"/>
          </a:xfrm>
        </p:spPr>
        <p:txBody>
          <a:bodyPr>
            <a:normAutofit fontScale="70000" lnSpcReduction="20000"/>
          </a:bodyPr>
          <a:lstStyle/>
          <a:p>
            <a:pPr marL="514350" marR="0" lvl="0" indent="-5143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http://publication.pravo.gov.ru/Document/View/0001202107050027?index=0&amp;rangeSize=1</a:t>
            </a:r>
            <a:r>
              <a:rPr kumimoji="0" lang="ru-RU" sz="26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- Приказ Министерства просвещения Российской Федерации от 31.05.2021 № 287 "Об утверждении федерального государственного образовательного стандарта основного общего образования" </a:t>
            </a:r>
          </a:p>
          <a:p>
            <a:pPr marL="514350" marR="0" lvl="0" indent="-5143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https://fgos.ru/</a:t>
            </a:r>
            <a:r>
              <a:rPr kumimoji="0" lang="ru-RU" sz="26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- тексты ФГОС всех уровней</a:t>
            </a:r>
          </a:p>
          <a:p>
            <a:pPr marL="514350" marR="0" lvl="0" indent="-5143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2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Муштавинская</a:t>
            </a:r>
            <a:r>
              <a:rPr kumimoji="0" lang="ru-RU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И.В. Путеводитель по ФГОС основного и среднего общего образования: Методическое пособие. Санкт-Петербург: КАРО, 2018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2600" b="0" i="0" u="sng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</a:t>
            </a:r>
            <a:r>
              <a:rPr kumimoji="0" lang="ru-RU" sz="2600" b="0" i="0" u="sng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://</a:t>
            </a:r>
            <a:r>
              <a:rPr kumimoji="0" lang="en-US" sz="2600" b="0" i="0" u="sng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edsoo</a:t>
            </a:r>
            <a:r>
              <a:rPr kumimoji="0" lang="ru-RU" sz="2600" b="0" i="0" u="sng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.</a:t>
            </a:r>
            <a:r>
              <a:rPr kumimoji="0" lang="en-US" sz="2600" b="0" i="0" u="sng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ru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kumimoji="0" lang="ru-RU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kumimoji="0" lang="ru-RU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Образовательный портал «Единое содержание общего образования», 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сопровождающий введение и апробацию Рабочих программ ФГОС</a:t>
            </a:r>
          </a:p>
          <a:p>
            <a:pPr marL="514350" marR="0" lvl="0" indent="-5143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2600" b="0" i="0" u="sng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https://edu.gov.ru/</a:t>
            </a:r>
            <a:r>
              <a:rPr kumimoji="0" lang="ru-RU" sz="26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– сайт </a:t>
            </a:r>
            <a:r>
              <a:rPr kumimoji="0" lang="ru-RU" sz="2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Минпросвещения</a:t>
            </a:r>
            <a:r>
              <a:rPr kumimoji="0" lang="ru-RU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России</a:t>
            </a:r>
          </a:p>
          <a:p>
            <a:pPr marL="514350" marR="0" lvl="0" indent="-5143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http://edu53.ru/np-includes/upload/2021/09/21/16562.pdf</a:t>
            </a:r>
            <a:r>
              <a:rPr kumimoji="0" lang="ru-RU" sz="26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- Изменения в новых ФГОС НОО и ООО </a:t>
            </a:r>
          </a:p>
          <a:p>
            <a:pPr marL="514350" marR="0" lvl="0" indent="-5143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https://externat.foxford.ru/polezno-znat/fgos-2020</a:t>
            </a:r>
            <a:endParaRPr kumimoji="0" lang="ru-RU" sz="26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https://rg.ru/2021/07/12/chemu-budut-uchit-v-shkole-s-1-sentiabria-2022-goda.html</a:t>
            </a:r>
            <a:endParaRPr kumimoji="0" lang="ru-RU" sz="26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kumimoji="0" lang="ru-RU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9. </a:t>
            </a:r>
            <a:r>
              <a:rPr lang="ru-RU" sz="2600" u="sng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Реестр примерных основных адаптированных образовательных программ </a:t>
            </a:r>
            <a:r>
              <a:rPr lang="ru-RU" sz="2600" u="sng" dirty="0">
                <a:solidFill>
                  <a:srgbClr val="3FCDE7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- </a:t>
            </a:r>
            <a:r>
              <a:rPr lang="ru-RU" sz="2600" u="sng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ФГОС реестр (reestru.ru)</a:t>
            </a:r>
            <a:endParaRPr lang="ru-RU" sz="2600" u="sng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endParaRPr lang="ru-RU" sz="2600" u="sng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endParaRPr lang="ru-RU" sz="2600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2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ED79F97-CAC6-4F80-8A4C-7BEAEA33289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604761" y="150850"/>
            <a:ext cx="2353260" cy="1322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293322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4C42A7-2FFF-44A6-B6EB-D294DEE8D4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br>
              <a:rPr lang="ru-RU" dirty="0"/>
            </a:br>
            <a:r>
              <a:rPr lang="ru-RU" dirty="0">
                <a:solidFill>
                  <a:srgbClr val="5E5AF4"/>
                </a:solidFill>
              </a:rPr>
              <a:t>БЛАГОДАРИМ ЗА ВНИМАНИЕ!</a:t>
            </a:r>
          </a:p>
        </p:txBody>
      </p:sp>
      <p:pic>
        <p:nvPicPr>
          <p:cNvPr id="4" name="Объект 3" descr="C:\Users\cd\Desktop\успех.jpg">
            <a:extLst>
              <a:ext uri="{FF2B5EF4-FFF2-40B4-BE49-F238E27FC236}">
                <a16:creationId xmlns:a16="http://schemas.microsoft.com/office/drawing/2014/main" id="{E034F900-2893-4978-94E0-2C54E98187CC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 cstate="print"/>
          <a:srcRect l="842" t="19507" r="795" b="16205"/>
          <a:stretch>
            <a:fillRect/>
          </a:stretch>
        </p:blipFill>
        <p:spPr bwMode="auto">
          <a:xfrm>
            <a:off x="776060" y="2160588"/>
            <a:ext cx="8399917" cy="388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446722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5E47CF-18FE-4C81-B503-6A0AF02B57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20703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AF0BBEC-9738-404B-A71C-F3386A60BE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816638"/>
            <a:ext cx="8596668" cy="5224725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ФГОС</a:t>
            </a: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– это федеральные государственные     образовательные стандарты. </a:t>
            </a:r>
          </a:p>
          <a:p>
            <a:pPr algn="just"/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Основными задачами</a:t>
            </a: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ФГОС являются создание </a:t>
            </a:r>
            <a:r>
              <a:rPr kumimoji="0" lang="ru-RU" sz="3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единого  образовательного пространства</a:t>
            </a: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Российской Федерации с целью реализации равных возможностей получения качественного начального общего образования и обеспечение </a:t>
            </a:r>
            <a:r>
              <a:rPr kumimoji="0" lang="ru-RU" sz="3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преемственности</a:t>
            </a: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образовательных программ дошкольного, начального общего, основного общего и среднего общего образования.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EBB0D05-EE5E-43D9-9195-D06C13DF5D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83215" y="155164"/>
            <a:ext cx="2353260" cy="1322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3833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10A33E6-2BBD-4FA0-A4D7-1DF8B89872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5600" y="301214"/>
            <a:ext cx="9032240" cy="946673"/>
          </a:xfrm>
        </p:spPr>
        <p:txBody>
          <a:bodyPr>
            <a:normAutofit/>
          </a:bodyPr>
          <a:lstStyle/>
          <a:p>
            <a:pPr algn="ctr"/>
            <a:r>
              <a:rPr lang="ru-RU" sz="2800" dirty="0">
                <a:solidFill>
                  <a:srgbClr val="5E5AF4"/>
                </a:solidFill>
              </a:rPr>
              <a:t>Обновлённые ФГОС </a:t>
            </a:r>
            <a:br>
              <a:rPr lang="ru-RU" sz="2800" dirty="0">
                <a:solidFill>
                  <a:srgbClr val="5E5AF4"/>
                </a:solidFill>
              </a:rPr>
            </a:br>
            <a:r>
              <a:rPr lang="ru-RU" sz="2800" i="1" dirty="0">
                <a:solidFill>
                  <a:srgbClr val="5E5AF4"/>
                </a:solidFill>
              </a:rPr>
              <a:t>Основные положения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7ADDF69-AA0A-4E57-9739-FB82DCE7E5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3" y="1699708"/>
            <a:ext cx="10930167" cy="4857077"/>
          </a:xfrm>
        </p:spPr>
        <p:txBody>
          <a:bodyPr>
            <a:normAutofit fontScale="77500" lnSpcReduction="20000"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arenR"/>
              <a:tabLst/>
              <a:defRPr/>
            </a:pPr>
            <a:endParaRPr kumimoji="0" lang="ru-RU" sz="2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lang="ru-RU" sz="2200" b="1" dirty="0">
                <a:solidFill>
                  <a:prstClr val="black"/>
                </a:solidFill>
                <a:latin typeface="Calibri" panose="020F0502020204030204"/>
              </a:rPr>
              <a:t>С</a:t>
            </a:r>
            <a:r>
              <a:rPr kumimoji="0" lang="ru-RU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тандарты</a:t>
            </a: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в соответствие 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 </a:t>
            </a: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Федеральным законом «Об образовании в Российской Федерации»:</a:t>
            </a: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arenR"/>
              <a:tabLst/>
              <a:defRPr/>
            </a:pP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Обеспечивают вариативность содержания образовательных программ основного общего образования, возможность формирования программ разного уровня сложности и направленности с учетом потребностей и способностей  обучающихся;</a:t>
            </a: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arenR"/>
              <a:tabLst/>
              <a:defRPr/>
            </a:pP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Устанавливают вариативность сроков реализации программ (не только в сторону увеличения, но и в сторону сокращения);</a:t>
            </a: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arenR"/>
              <a:tabLst/>
              <a:defRPr/>
            </a:pP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Детализируют условия реализации образовательных программ;</a:t>
            </a: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arenR"/>
              <a:tabLst/>
              <a:defRPr/>
            </a:pP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Детализируют требования к результатам освоения учащимися программ ООО;</a:t>
            </a: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arenR"/>
              <a:tabLst/>
              <a:defRPr/>
            </a:pP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Оптимизируют требования к основной образовательной программе и рабочей программе;</a:t>
            </a: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arenR"/>
              <a:tabLst/>
              <a:defRPr/>
            </a:pP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Прописывают требования к организации электронного обучения и применению дистанционных образовательных технологий</a:t>
            </a:r>
          </a:p>
          <a:p>
            <a:endParaRPr lang="ru-RU" dirty="0"/>
          </a:p>
        </p:txBody>
      </p:sp>
      <p:sp>
        <p:nvSpPr>
          <p:cNvPr id="4" name="Выноска: стрелка вниз 3">
            <a:extLst>
              <a:ext uri="{FF2B5EF4-FFF2-40B4-BE49-F238E27FC236}">
                <a16:creationId xmlns:a16="http://schemas.microsoft.com/office/drawing/2014/main" id="{D5478C51-C17B-4DEF-8ED8-E32A521B20C2}"/>
              </a:ext>
            </a:extLst>
          </p:cNvPr>
          <p:cNvSpPr/>
          <p:nvPr/>
        </p:nvSpPr>
        <p:spPr>
          <a:xfrm>
            <a:off x="3768165" y="1439733"/>
            <a:ext cx="5238973" cy="1482857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Методологическая основа –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системно-деятельностный подход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55CDB70-5293-433F-A92C-F24B514A0F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04761" y="150850"/>
            <a:ext cx="2353260" cy="1322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983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539BE97-853E-4966-B651-A2DB809F34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3" y="311972"/>
            <a:ext cx="8789395" cy="144152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b="1" dirty="0">
                <a:solidFill>
                  <a:srgbClr val="5E5AF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Федеральный закон от 29.12.2012 N 273-ФЗ (ред. от 02.07.2021)</a:t>
            </a:r>
            <a:br>
              <a:rPr lang="ru-RU" sz="2700" b="1" dirty="0">
                <a:solidFill>
                  <a:srgbClr val="5E5AF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>
                <a:solidFill>
                  <a:srgbClr val="5E5AF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"Об образовании в Российской Федерации»</a:t>
            </a:r>
            <a:br>
              <a:rPr lang="ru-RU" sz="2700" b="1" dirty="0">
                <a:solidFill>
                  <a:srgbClr val="5E5AF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solidFill>
                  <a:srgbClr val="5E5AF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(с изм. и доп., вступ. </a:t>
            </a:r>
            <a:r>
              <a:rPr lang="ru-RU" sz="2200" dirty="0">
                <a:solidFill>
                  <a:srgbClr val="5E5AF4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200" dirty="0">
                <a:solidFill>
                  <a:srgbClr val="5E5AF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силу с 01.09.2021)</a:t>
            </a:r>
            <a:r>
              <a:rPr lang="ru-RU" dirty="0">
                <a:solidFill>
                  <a:srgbClr val="5E5AF4"/>
                </a:solidFill>
              </a:rPr>
              <a:t>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3CCAD16-3B5B-4900-A6B6-802625BD9E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753497"/>
            <a:ext cx="8596668" cy="428786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Статья 12. Образовательные программы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7. </a:t>
            </a:r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Организации, осуществляющие образовательную деятельность по имеющим государственную аккредитацию основным общеобразовательным программам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(за исключением образовательных программ дошкольного образования) и образовательным программам среднего профессионального образования, </a:t>
            </a:r>
            <a:r>
              <a:rPr lang="ru-RU" sz="1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разрабатывают образовательные программы в соответствии с федеральными государственными образовательными стандартами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с учетом соответствующих примерных основных образовательных программ. </a:t>
            </a:r>
            <a:endParaRPr lang="ru-RU" dirty="0">
              <a:solidFill>
                <a:srgbClr val="00B05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42900" algn="just">
              <a:spcBef>
                <a:spcPts val="1200"/>
              </a:spcBef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7.2. </a:t>
            </a:r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 разработке основной общеобразовательной программы организация,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осуществляющая образовательную деятельность, </a:t>
            </a:r>
            <a:r>
              <a:rPr lang="ru-RU" sz="18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вправе предусмотреть применение при реализации соответствующей образовательной программы примерного учебного плана и (или) примерного календарного учебного графика, и (или) примерных рабочих программ учебных предметов, курсов, дисциплин (модулей), </a:t>
            </a:r>
            <a:r>
              <a:rPr lang="ru-RU" sz="1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включенных в соответствующую примерную основную общеобразовательную программу. В этом случае такая учебно-методическая документация не разрабатывается.</a:t>
            </a:r>
          </a:p>
          <a:p>
            <a:pPr marL="0" indent="0" algn="just">
              <a:buNone/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(часть 7.2 введена Федеральным </a:t>
            </a:r>
            <a:r>
              <a:rPr lang="ru-RU" sz="1800" u="none" strike="noStrike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законом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 02.07.2021 N 322-ФЗ)</a:t>
            </a:r>
          </a:p>
          <a:p>
            <a:pPr marL="0" indent="0">
              <a:buNone/>
            </a:pPr>
            <a:endParaRPr lang="ru-RU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40842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539BE97-853E-4966-B651-A2DB809F34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3" y="311972"/>
            <a:ext cx="8789395" cy="144152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b="1" dirty="0">
                <a:solidFill>
                  <a:srgbClr val="5E5AF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Федеральный закон от 29.12.2012 N 273-ФЗ (ред. от 02.07.2021)</a:t>
            </a:r>
            <a:br>
              <a:rPr lang="ru-RU" sz="2700" b="1" dirty="0">
                <a:solidFill>
                  <a:srgbClr val="5E5AF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>
                <a:solidFill>
                  <a:srgbClr val="5E5AF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"Об образовании в Российской Федерации»</a:t>
            </a:r>
            <a:br>
              <a:rPr lang="ru-RU" sz="2700" b="1" dirty="0">
                <a:solidFill>
                  <a:srgbClr val="5E5AF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solidFill>
                  <a:srgbClr val="5E5AF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(с изм. и доп., вступ. </a:t>
            </a:r>
            <a:r>
              <a:rPr lang="ru-RU" sz="2200" dirty="0">
                <a:solidFill>
                  <a:srgbClr val="5E5AF4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200" dirty="0">
                <a:solidFill>
                  <a:srgbClr val="5E5AF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силу с 01.09.2021)</a:t>
            </a:r>
            <a:r>
              <a:rPr lang="ru-RU" dirty="0">
                <a:solidFill>
                  <a:srgbClr val="5E5AF4"/>
                </a:solidFill>
              </a:rPr>
              <a:t>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3CCAD16-3B5B-4900-A6B6-802625BD9E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753497"/>
            <a:ext cx="8596668" cy="4287866"/>
          </a:xfrm>
        </p:spPr>
        <p:txBody>
          <a:bodyPr/>
          <a:lstStyle/>
          <a:p>
            <a:pPr marL="0" indent="0">
              <a:buNone/>
            </a:pPr>
            <a:r>
              <a:rPr lang="ru-RU" sz="1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Статья 12. Образовательные программы</a:t>
            </a:r>
          </a:p>
          <a:p>
            <a:pPr indent="342900" algn="just">
              <a:spcBef>
                <a:spcPts val="1200"/>
              </a:spcBef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9.1. Примерные основные общеобразовательные программы, примерные образовательные программы среднего профессионального образования включают в себя примерную рабочую </a:t>
            </a:r>
            <a:r>
              <a:rPr lang="ru-RU" sz="1800" u="none" strike="noStrike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hlinkClick r:id="rId2"/>
              </a:rPr>
              <a:t>программу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воспитания и примерный календарный </a:t>
            </a:r>
            <a:r>
              <a:rPr lang="ru-RU" sz="1800" u="none" strike="noStrike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hlinkClick r:id="rId3"/>
              </a:rPr>
              <a:t>план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воспитательной работы.</a:t>
            </a:r>
          </a:p>
          <a:p>
            <a:pPr marL="0" indent="0" algn="just">
              <a:buNone/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(часть 9.1 введена Федеральным </a:t>
            </a:r>
            <a:r>
              <a:rPr lang="ru-RU" sz="1800" u="none" strike="noStrike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hlinkClick r:id="rId4"/>
              </a:rPr>
              <a:t>законом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от 31.07.2020 N 304-ФЗ; в ред. Федерального </a:t>
            </a:r>
            <a:r>
              <a:rPr lang="ru-RU" sz="1800" u="none" strike="noStrike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hlinkClick r:id="rId5"/>
              </a:rPr>
              <a:t>закона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от 26.05.2021 N 144-ФЗ)</a:t>
            </a:r>
          </a:p>
          <a:p>
            <a:pPr algn="just"/>
            <a:r>
              <a:rPr lang="ru-RU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10. Примерные основные образовательные программы включаются по результатам экспертизы в реестр примерных основных образовательных программ, являющийся государственной информационной системой. Информация, содержащаяся в реестре примерных (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https</a:t>
            </a:r>
            <a:r>
              <a:rPr lang="ru-RU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://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fgosreestr.ru</a:t>
            </a:r>
            <a:r>
              <a:rPr lang="ru-RU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18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30422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782DDD-81EF-4FAF-905B-A192DAF37D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659802"/>
          </a:xfrm>
        </p:spPr>
        <p:txBody>
          <a:bodyPr>
            <a:normAutofit/>
          </a:bodyPr>
          <a:lstStyle/>
          <a:p>
            <a:pPr algn="ctr"/>
            <a:r>
              <a:rPr lang="ru-RU" sz="2800" dirty="0">
                <a:solidFill>
                  <a:srgbClr val="5E5AF4"/>
                </a:solidFill>
              </a:rPr>
              <a:t>Новые ФГОС НОО и ФГОС ООО</a:t>
            </a:r>
          </a:p>
        </p:txBody>
      </p:sp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id="{8910879B-1AE8-4908-A9E3-A98A4280DD5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027703"/>
              </p:ext>
            </p:extLst>
          </p:nvPr>
        </p:nvGraphicFramePr>
        <p:xfrm>
          <a:off x="763793" y="1742739"/>
          <a:ext cx="9617336" cy="38384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79521">
                  <a:extLst>
                    <a:ext uri="{9D8B030D-6E8A-4147-A177-3AD203B41FA5}">
                      <a16:colId xmlns:a16="http://schemas.microsoft.com/office/drawing/2014/main" val="2062791039"/>
                    </a:ext>
                  </a:extLst>
                </a:gridCol>
                <a:gridCol w="4837815">
                  <a:extLst>
                    <a:ext uri="{9D8B030D-6E8A-4147-A177-3AD203B41FA5}">
                      <a16:colId xmlns:a16="http://schemas.microsoft.com/office/drawing/2014/main" val="4153941372"/>
                    </a:ext>
                  </a:extLst>
                </a:gridCol>
              </a:tblGrid>
              <a:tr h="444072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ФГОС НОО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ФГОС ООО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7236995"/>
                  </a:ext>
                </a:extLst>
              </a:tr>
              <a:tr h="3394410">
                <a:tc>
                  <a:txBody>
                    <a:bodyPr/>
                    <a:lstStyle/>
                    <a:p>
                      <a: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12. На основе ФГОС </a:t>
                      </a:r>
                      <a:r>
                        <a:rPr lang="ru-RU" sz="1800" b="0" i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с учётом потребностей социально-экономического развития регионов, </a:t>
                      </a:r>
                      <a:r>
                        <a:rPr lang="ru-RU" sz="1800" b="0" i="0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</a:rPr>
                        <a:t>этнокультурных особенностей населения </a:t>
                      </a:r>
                      <a:r>
                        <a:rPr lang="ru-RU" sz="1800" b="1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разрабатываются примерные образовательные программы начального общего образования (далее - ПООП), </a:t>
                      </a:r>
                      <a:r>
                        <a:rPr lang="ru-RU" sz="1800" b="0" i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в том числе предусматривающие углубленное изучение отдельных учебных предметов.</a:t>
                      </a:r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 </a:t>
                      </a:r>
                      <a:br>
                        <a:rPr lang="ru-RU" dirty="0">
                          <a:solidFill>
                            <a:srgbClr val="FF0000"/>
                          </a:solidFill>
                        </a:rPr>
                      </a:b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11. На основе ФГОС</a:t>
                      </a:r>
                      <a:r>
                        <a:rPr lang="ru-RU" sz="1800" b="0" i="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</a:rPr>
                        <a:t> с учётом потребностей социально-экономического</a:t>
                      </a:r>
                      <a:br>
                        <a:rPr lang="ru-RU" sz="1800" b="0" i="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ru-RU" sz="1800" b="0" i="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</a:rPr>
                        <a:t>развития регионов, </a:t>
                      </a:r>
                      <a:r>
                        <a:rPr lang="ru-RU" sz="1800" b="0" i="0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</a:rPr>
                        <a:t>этнокультурных особенностей населения </a:t>
                      </a:r>
                      <a:r>
                        <a:rPr lang="ru-RU" sz="1800" b="1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разрабатываются</a:t>
                      </a:r>
                      <a:br>
                        <a:rPr lang="ru-RU" sz="1800" b="1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ru-RU" sz="1800" b="1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примерные образовательные программы основного общего образования (далее -</a:t>
                      </a:r>
                      <a:br>
                        <a:rPr lang="ru-RU" sz="1800" b="1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ru-RU" sz="1800" b="1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ПООП), </a:t>
                      </a:r>
                      <a:r>
                        <a:rPr lang="ru-RU" sz="1800" b="0" i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в том числе предусматривающие углублённое изучение отдельных учебных</a:t>
                      </a:r>
                      <a:br>
                        <a:rPr lang="ru-RU" sz="1800" b="0" i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ru-RU" sz="1800" b="0" i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предметов.</a:t>
                      </a:r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 </a:t>
                      </a:r>
                      <a:br>
                        <a:rPr lang="ru-RU" dirty="0">
                          <a:solidFill>
                            <a:srgbClr val="FF0000"/>
                          </a:solidFill>
                        </a:rPr>
                      </a:b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3551098"/>
                  </a:ext>
                </a:extLst>
              </a:tr>
            </a:tbl>
          </a:graphicData>
        </a:graphic>
      </p:graphicFrame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00A7DE2-733F-4C74-A88F-BC4B0419A3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4890" y="183123"/>
            <a:ext cx="2353260" cy="1322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69365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800354-95FF-408A-89E5-5DBB856E6D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4152" y="329901"/>
            <a:ext cx="8596668" cy="649045"/>
          </a:xfrm>
        </p:spPr>
        <p:txBody>
          <a:bodyPr/>
          <a:lstStyle/>
          <a:p>
            <a:pPr algn="ctr"/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5E5AF4"/>
                </a:solidFill>
                <a:effectLst/>
                <a:uLnTx/>
                <a:uFillTx/>
                <a:latin typeface="Trebuchet MS" panose="020B0603020202020204"/>
                <a:ea typeface="+mj-ea"/>
                <a:cs typeface="+mj-cs"/>
              </a:rPr>
              <a:t>Новые ФГОС НОО и ФГОС ООО</a:t>
            </a:r>
            <a:endParaRPr lang="ru-RU" dirty="0">
              <a:solidFill>
                <a:srgbClr val="5E5AF4"/>
              </a:solidFill>
            </a:endParaRPr>
          </a:p>
        </p:txBody>
      </p:sp>
      <p:graphicFrame>
        <p:nvGraphicFramePr>
          <p:cNvPr id="8" name="Таблица 8">
            <a:extLst>
              <a:ext uri="{FF2B5EF4-FFF2-40B4-BE49-F238E27FC236}">
                <a16:creationId xmlns:a16="http://schemas.microsoft.com/office/drawing/2014/main" id="{BE366479-3C9F-4D75-8BBB-1A1F58E512F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57222196"/>
              </p:ext>
            </p:extLst>
          </p:nvPr>
        </p:nvGraphicFramePr>
        <p:xfrm>
          <a:off x="430303" y="1161826"/>
          <a:ext cx="10875984" cy="5125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37992">
                  <a:extLst>
                    <a:ext uri="{9D8B030D-6E8A-4147-A177-3AD203B41FA5}">
                      <a16:colId xmlns:a16="http://schemas.microsoft.com/office/drawing/2014/main" val="2996176028"/>
                    </a:ext>
                  </a:extLst>
                </a:gridCol>
                <a:gridCol w="5437992">
                  <a:extLst>
                    <a:ext uri="{9D8B030D-6E8A-4147-A177-3AD203B41FA5}">
                      <a16:colId xmlns:a16="http://schemas.microsoft.com/office/drawing/2014/main" val="4072361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ФГОС НОО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ФГОС ООО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14060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13. Содержание начального общего образования определяется программой начального общего образования, разрабатываемой и утверждаемой Организацией самостоятельно. </a:t>
                      </a:r>
                      <a:r>
                        <a:rPr lang="ru-RU" sz="1800" b="1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Организация разрабатывает программу начального общего образования </a:t>
                      </a:r>
                      <a:r>
                        <a:rPr lang="ru-RU" sz="1800" b="0" i="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 соответствии со ФГОС </a:t>
                      </a:r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и</a:t>
                      </a:r>
                      <a:r>
                        <a:rPr lang="ru-RU" sz="1800" b="0" i="0" kern="120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с учётом соответствующих ПООП.</a:t>
                      </a:r>
                      <a:r>
                        <a:rPr lang="ru-RU" dirty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br>
                        <a:rPr lang="ru-RU" dirty="0"/>
                      </a:br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12. Содержание основного общего образования определяется программой основного общего образования, в том числе адаптированной, разрабатываемой и утверждаемой Организацией самостоятельно. </a:t>
                      </a:r>
                      <a:r>
                        <a:rPr lang="ru-RU" sz="1800" b="1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Организация разрабатывает</a:t>
                      </a:r>
                      <a:br>
                        <a:rPr lang="ru-RU" sz="1800" b="1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ru-RU" sz="1800" b="1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программу основного общего образования, </a:t>
                      </a:r>
                      <a: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 том числе адаптированную, </a:t>
                      </a:r>
                      <a:r>
                        <a:rPr lang="ru-RU" sz="1800" b="0" i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в соответствии со ФГОС </a:t>
                      </a:r>
                      <a: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 </a:t>
                      </a:r>
                      <a:r>
                        <a:rPr lang="ru-RU" sz="1800" b="0" i="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</a:rPr>
                        <a:t>с учётом соответствующих ПООП,</a:t>
                      </a:r>
                      <a: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в том числе примерных адаптированных программ основного общего образования. </a:t>
                      </a:r>
                    </a:p>
                    <a:p>
                      <a: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При обучении обучающихся с ОВЗ Организация разрабатывает адаптированную программу основного общего образования (одну или несколько) в соответствии со ФГОС с учетом соответствующих примерных адаптированных программ основного общего образования.</a:t>
                      </a:r>
                      <a:r>
                        <a:rPr lang="ru-RU" dirty="0"/>
                        <a:t> </a:t>
                      </a:r>
                      <a:br>
                        <a:rPr lang="ru-RU" dirty="0"/>
                      </a:b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736877"/>
                  </a:ext>
                </a:extLst>
              </a:tr>
            </a:tbl>
          </a:graphicData>
        </a:graphic>
      </p:graphicFrame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BF60CD5-7092-4D92-9397-8693A45E9D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25050" y="115766"/>
            <a:ext cx="2353260" cy="1322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4302257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915</TotalTime>
  <Words>4786</Words>
  <Application>Microsoft Office PowerPoint</Application>
  <PresentationFormat>Широкоэкранный</PresentationFormat>
  <Paragraphs>366</Paragraphs>
  <Slides>37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46" baseType="lpstr">
      <vt:lpstr>Arial</vt:lpstr>
      <vt:lpstr>Bureausans-Regular</vt:lpstr>
      <vt:lpstr>Calibri</vt:lpstr>
      <vt:lpstr>Symbol</vt:lpstr>
      <vt:lpstr>Times New Roman</vt:lpstr>
      <vt:lpstr>Trebuchet MS</vt:lpstr>
      <vt:lpstr>Wingdings</vt:lpstr>
      <vt:lpstr>Wingdings 3</vt:lpstr>
      <vt:lpstr>Аспект</vt:lpstr>
      <vt:lpstr>Готовимся к переходу  на новые ФГОС НОО и ФГОС ООО </vt:lpstr>
      <vt:lpstr>Новые ФГОС НОО и ФГОС ООО: проблемное поле и палитра возможностей для управленческих решений в образовательной организации</vt:lpstr>
      <vt:lpstr>Новые вызовы ФГОС НОО и ФГОС ООО с учётом государственной политики в сфере образования</vt:lpstr>
      <vt:lpstr>Презентация PowerPoint</vt:lpstr>
      <vt:lpstr>Обновлённые ФГОС  Основные положения</vt:lpstr>
      <vt:lpstr>Федеральный закон от 29.12.2012 N 273-ФЗ (ред. от 02.07.2021) "Об образовании в Российской Федерации»  (с изм. и доп., вступ.  в силу с 01.09.2021) </vt:lpstr>
      <vt:lpstr>Федеральный закон от 29.12.2012 N 273-ФЗ (ред. от 02.07.2021) "Об образовании в Российской Федерации»  (с изм. и доп., вступ.  в силу с 01.09.2021) </vt:lpstr>
      <vt:lpstr>Новые ФГОС НОО и ФГОС ООО</vt:lpstr>
      <vt:lpstr>Новые ФГОС НОО и ФГОС ООО</vt:lpstr>
      <vt:lpstr>Новые ФГОС НОО и ФГОС ООО</vt:lpstr>
      <vt:lpstr>Новые ФГОС НОО и ФГОС ООО</vt:lpstr>
      <vt:lpstr>Новые ФГОС ООО</vt:lpstr>
      <vt:lpstr>Новые ФГОС НОО и ФГОС ООО</vt:lpstr>
      <vt:lpstr>Особенности обучения детей с ОВЗ</vt:lpstr>
      <vt:lpstr>Требования к результатам освоения программы</vt:lpstr>
      <vt:lpstr>Сравнение ФГОС НОО (2009г.) и ФГОС НОО (2021 г.)</vt:lpstr>
      <vt:lpstr>Сравнение  ФГОС ООО (2010г.) и ФГОС ООО (2021 г.)</vt:lpstr>
      <vt:lpstr>Требования к рабочим программам</vt:lpstr>
      <vt:lpstr>Структура рабочих программ учебных предметов, учебных курсов (в том числе внеурочной деятельности), учебных модулей</vt:lpstr>
      <vt:lpstr>Рабочие программы по учебным предметам</vt:lpstr>
      <vt:lpstr>Структура ООП НОО </vt:lpstr>
      <vt:lpstr>Структура ООП ООО</vt:lpstr>
      <vt:lpstr>Сроки реализации  ООП НОО и ООП ООО</vt:lpstr>
      <vt:lpstr>Перечень предметных областей,  учебных предметов и модулей</vt:lpstr>
      <vt:lpstr>Рабочая программа воспитания</vt:lpstr>
      <vt:lpstr>Разделы рабочей программы воспитания</vt:lpstr>
      <vt:lpstr>Сравнение ФГОС НОО (2009г.) и ФГОС НОО (2021 г.)</vt:lpstr>
      <vt:lpstr>Сравнение  ФГОС НОО (2009г.) и ФГОС НОО (2021 г.)</vt:lpstr>
      <vt:lpstr>Пошаговая инструкция  по переходу на ФГОС-2021</vt:lpstr>
      <vt:lpstr>Вести с форума «Тенденции и векторы развития общего образования»</vt:lpstr>
      <vt:lpstr>1.Обновление содержания общего образования (все разработанные материалы размещены на портале  www.edsoo.ru)</vt:lpstr>
      <vt:lpstr>2.Обновление содержания общего образования</vt:lpstr>
      <vt:lpstr>3.Обновление содержания общего образования (все специализированные разделы размещены на портале  www.edsoo.ru)</vt:lpstr>
      <vt:lpstr>«Проблемное поле» на уровне ОО</vt:lpstr>
      <vt:lpstr>Выводы:</vt:lpstr>
      <vt:lpstr>Использованные ресурсы</vt:lpstr>
      <vt:lpstr> БЛАГОДАРИМ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Готовимся к переходу  на новые ФГОС НОО и ФГОС ООО </dc:title>
  <dc:creator>Ирина Лукина</dc:creator>
  <cp:lastModifiedBy>Ирина Лукина</cp:lastModifiedBy>
  <cp:revision>34</cp:revision>
  <cp:lastPrinted>2021-12-26T17:04:42Z</cp:lastPrinted>
  <dcterms:created xsi:type="dcterms:W3CDTF">2021-12-15T15:49:37Z</dcterms:created>
  <dcterms:modified xsi:type="dcterms:W3CDTF">2021-12-26T17:07:09Z</dcterms:modified>
</cp:coreProperties>
</file>